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9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C0F50-E866-62EB-0FCC-A2FB12C39B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E33A69-F308-6F12-CBAD-331707A11A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9247DE-35CF-311D-46FC-E33B52578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FC94A-72A9-4FCE-A2C4-FBE06B12529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8C5D45-4C6A-75CA-CA68-1456206BF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D275BF-D24B-66C7-256E-77C561C8A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2EF43-5EEF-4205-A4FA-E022BC97F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04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3D93C-0E68-FE9B-531D-24496B0AB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995DBA-1D8F-8A78-C66C-C4F43511D7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C3D623-08AB-C122-1071-8507CB4BD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FC94A-72A9-4FCE-A2C4-FBE06B12529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AB1C75-0329-835B-40DF-E3EEF2C15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703106-F3DA-A925-8244-7C6BE4CB1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2EF43-5EEF-4205-A4FA-E022BC97F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732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C9A27-298B-96E8-E86A-EDB44318F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D4CF57-E1B9-5312-D846-B71572CD82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28FE16-E70F-6C60-2F17-3E8361F26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FC94A-72A9-4FCE-A2C4-FBE06B12529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BFF744-216F-E08F-DB41-BE935D6D8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F5DFD1-298D-6FAD-17B5-2AE9B7E2B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2EF43-5EEF-4205-A4FA-E022BC97F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740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AFA7E-21D5-7610-0B15-4FC8C6597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226E1C-B0AA-19A1-401B-33AE843C8B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C6F006-FC5E-E565-4120-4BFEF3EF7F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31ED8D-508B-A3C7-2B44-A7E2C4004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FC94A-72A9-4FCE-A2C4-FBE06B12529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4D1B01-69AE-CF94-2924-FEB463CEC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7C2207-7097-CCFA-4BA5-5C12EC6F8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2EF43-5EEF-4205-A4FA-E022BC97F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020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2F0B7-083D-C535-0226-C954498B2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D0D2FA-A089-6B8D-52D4-9B9EC3561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0F5FB8-26A0-1174-F639-C175784BD3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16D712-D524-9216-E2C4-61DA885BFC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9A1A72-423C-6D7C-35AD-7605990D8B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CFE407-5947-A4DE-30D0-C74585A78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FC94A-72A9-4FCE-A2C4-FBE06B12529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9DBBA7A-FDC0-2FBD-67DF-B0AA9628F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3248D8-FD6B-99DC-A729-209D586DA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2EF43-5EEF-4205-A4FA-E022BC97F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923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47873-AF74-1824-A201-6AF340E8E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6CB09C-9E26-D8F5-4E90-972FB1B5E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FC94A-72A9-4FCE-A2C4-FBE06B12529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7FF1A6-D17F-15E2-DE11-5133BFA33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22C32-6680-BF91-2D1A-6567FA4B1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2EF43-5EEF-4205-A4FA-E022BC97F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069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491F85-2C30-2162-DCE4-5674421F6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FC94A-72A9-4FCE-A2C4-FBE06B12529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FBBDA9-9644-19C5-A134-63A085561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9E9705-E4DD-C663-A24B-76103FFB1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2EF43-5EEF-4205-A4FA-E022BC97F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453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39ED2-2E30-E8A3-6083-D0AB727F4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C6E0BB-AAA9-BF37-26F1-C08FF2978A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BB1080-8766-FFB7-BD13-09933AD3FA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5639D1-09E3-6FA5-AABE-817938916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FC94A-72A9-4FCE-A2C4-FBE06B12529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2B4284-31F9-AE44-0DB8-69698ABF3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5B9D14-0D00-B88A-3745-2A2672584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2EF43-5EEF-4205-A4FA-E022BC97F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211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50FF1-3767-630E-A43B-8847A7AED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393A83-5659-BB9C-424C-9BA51AFC95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347153-E4CE-69F2-5D66-6914E511BF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68A2CB-7E04-4420-808B-446304085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FC94A-72A9-4FCE-A2C4-FBE06B12529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757AA8-CC45-F343-8252-0630F4958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E76F9-1E7F-C2E2-5DA9-160222498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2EF43-5EEF-4205-A4FA-E022BC97F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636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1834D-05FB-760E-44FE-7E7D65AAD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5312EA-2112-8105-E025-029F0BC6C0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DADEE5-4413-3465-10BF-EAD6E9541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FC94A-72A9-4FCE-A2C4-FBE06B12529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17438B-F504-E909-04A6-BAE50528E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8EA35C-F1FC-858A-F3B3-1018A4BEB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2EF43-5EEF-4205-A4FA-E022BC97F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614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048EDC-EE3B-B501-FB50-C2B67AD05C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F77B00-F0F0-4BA8-3504-E839EB939B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214C45-D314-5EB0-DC52-CFA854201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FC94A-72A9-4FCE-A2C4-FBE06B12529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417E25-1CA5-C335-84F6-8E1073AB7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D42D04-EDE7-BD2E-9DCB-D944FB046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2EF43-5EEF-4205-A4FA-E022BC97F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626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228525-DC59-F254-6504-ED26DD7DA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2B1BB-48AD-8456-38D3-9F576731BD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FD80E3-8FB8-2150-D9F6-2E51EF3891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FC94A-72A9-4FCE-A2C4-FBE06B12529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96FB0-81F3-44A2-7E63-9C7E325E82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0AED5A-AF23-02C6-4095-BBD8C7EB1E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D2EF43-5EEF-4205-A4FA-E022BC97F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970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EF1D6-2F9D-535C-C7B5-0A3D5FBA0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174"/>
            <a:ext cx="10515600" cy="520863"/>
          </a:xfrm>
        </p:spPr>
        <p:txBody>
          <a:bodyPr>
            <a:normAutofit fontScale="90000"/>
          </a:bodyPr>
          <a:lstStyle/>
          <a:p>
            <a:r>
              <a:rPr lang="en-US" dirty="0"/>
              <a:t>Financial market and its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2F66AD-169A-97A2-649D-B684714D5A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036"/>
            <a:ext cx="10515600" cy="6176963"/>
          </a:xfrm>
        </p:spPr>
        <p:txBody>
          <a:bodyPr/>
          <a:lstStyle/>
          <a:p>
            <a:r>
              <a:rPr lang="en-US" dirty="0"/>
              <a:t>Financial market is such type of market where the  short term and long term financial instruments like T-Bills, repo, stocks, </a:t>
            </a:r>
            <a:r>
              <a:rPr lang="en-US" dirty="0" err="1"/>
              <a:t>bonds,debenture</a:t>
            </a:r>
            <a:r>
              <a:rPr lang="en-US" dirty="0"/>
              <a:t> </a:t>
            </a:r>
            <a:r>
              <a:rPr lang="en-US" dirty="0" err="1"/>
              <a:t>etc</a:t>
            </a:r>
            <a:r>
              <a:rPr lang="en-US" dirty="0"/>
              <a:t> are traded. The financial market can be classified between Money Market and Capital Market.</a:t>
            </a:r>
          </a:p>
          <a:p>
            <a:r>
              <a:rPr lang="en-US" b="1" dirty="0"/>
              <a:t>Money market:</a:t>
            </a:r>
            <a:r>
              <a:rPr lang="en-US" dirty="0"/>
              <a:t> money market is the segment of financial market where the short term (</a:t>
            </a:r>
            <a:r>
              <a:rPr lang="en-US" dirty="0" err="1"/>
              <a:t>i.e</a:t>
            </a:r>
            <a:r>
              <a:rPr lang="en-US" dirty="0"/>
              <a:t>, maturity period of less than one year) financial instruments like treasury bills, bills of exchange, call money </a:t>
            </a:r>
            <a:r>
              <a:rPr lang="en-US" dirty="0" err="1"/>
              <a:t>etc</a:t>
            </a:r>
            <a:r>
              <a:rPr lang="en-US" dirty="0"/>
              <a:t> are traded. </a:t>
            </a:r>
          </a:p>
          <a:p>
            <a:r>
              <a:rPr lang="en-US" b="1" dirty="0"/>
              <a:t>Capital market:</a:t>
            </a:r>
            <a:r>
              <a:rPr lang="en-US" dirty="0"/>
              <a:t> capital market is the segment of financial market where the long term (</a:t>
            </a:r>
            <a:r>
              <a:rPr lang="en-US" dirty="0" err="1"/>
              <a:t>i.e</a:t>
            </a:r>
            <a:r>
              <a:rPr lang="en-US" dirty="0"/>
              <a:t>, maturity period of more than one year)  financial instruments like bonds, debenture, equities, share, stocks </a:t>
            </a:r>
            <a:r>
              <a:rPr lang="en-US" dirty="0" err="1"/>
              <a:t>etc</a:t>
            </a:r>
            <a:r>
              <a:rPr lang="en-US" dirty="0"/>
              <a:t> are traded.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631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4EB1EDB-9078-C789-DDF5-E6C59E6EB8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3610832"/>
              </p:ext>
            </p:extLst>
          </p:nvPr>
        </p:nvGraphicFramePr>
        <p:xfrm>
          <a:off x="235973" y="221226"/>
          <a:ext cx="11547987" cy="64892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29597">
                  <a:extLst>
                    <a:ext uri="{9D8B030D-6E8A-4147-A177-3AD203B41FA5}">
                      <a16:colId xmlns:a16="http://schemas.microsoft.com/office/drawing/2014/main" val="2923236969"/>
                    </a:ext>
                  </a:extLst>
                </a:gridCol>
                <a:gridCol w="4220929">
                  <a:extLst>
                    <a:ext uri="{9D8B030D-6E8A-4147-A177-3AD203B41FA5}">
                      <a16:colId xmlns:a16="http://schemas.microsoft.com/office/drawing/2014/main" val="1362228995"/>
                    </a:ext>
                  </a:extLst>
                </a:gridCol>
                <a:gridCol w="4997461">
                  <a:extLst>
                    <a:ext uri="{9D8B030D-6E8A-4147-A177-3AD203B41FA5}">
                      <a16:colId xmlns:a16="http://schemas.microsoft.com/office/drawing/2014/main" val="2925801859"/>
                    </a:ext>
                  </a:extLst>
                </a:gridCol>
              </a:tblGrid>
              <a:tr h="50709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Basis of difference 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</a:rPr>
                        <a:t>Money market 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Capital market 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0800" marR="50800" marT="0" marB="0"/>
                </a:tc>
                <a:extLst>
                  <a:ext uri="{0D108BD9-81ED-4DB2-BD59-A6C34878D82A}">
                    <a16:rowId xmlns:a16="http://schemas.microsoft.com/office/drawing/2014/main" val="1962218617"/>
                  </a:ext>
                </a:extLst>
              </a:tr>
              <a:tr h="50709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Maturity preiod 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Less than one year 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More than one year 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0800" marR="50800" marT="0" marB="0"/>
                </a:tc>
                <a:extLst>
                  <a:ext uri="{0D108BD9-81ED-4DB2-BD59-A6C34878D82A}">
                    <a16:rowId xmlns:a16="http://schemas.microsoft.com/office/drawing/2014/main" val="2923281507"/>
                  </a:ext>
                </a:extLst>
              </a:tr>
              <a:tr h="156855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Financial instruments 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 marL="0" marR="3556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2228850" algn="l"/>
                          <a:tab pos="2343150" algn="l"/>
                          <a:tab pos="2914650" algn="l"/>
                          <a:tab pos="3143250" algn="l"/>
                        </a:tabLst>
                      </a:pPr>
                      <a:r>
                        <a:rPr lang="en-US" sz="1600" kern="100">
                          <a:effectLst/>
                        </a:rPr>
                        <a:t>Call money, bills of exchange, treasury bills (T-bills),repo, certificate of fixed deposit of less than one year etc.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Stock, equity, bond, debenture, share, certificate of deposit of more than one year etc. 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0800" marR="50800" marT="0" marB="0"/>
                </a:tc>
                <a:extLst>
                  <a:ext uri="{0D108BD9-81ED-4DB2-BD59-A6C34878D82A}">
                    <a16:rowId xmlns:a16="http://schemas.microsoft.com/office/drawing/2014/main" val="1770771368"/>
                  </a:ext>
                </a:extLst>
              </a:tr>
              <a:tr h="50709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Purpose of loan 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</a:rPr>
                        <a:t>Meet to short term credit need for business 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</a:rPr>
                        <a:t>Meet to long term credit need for business </a:t>
                      </a:r>
                      <a:r>
                        <a:rPr lang="en-US" sz="1600" kern="100">
                          <a:effectLst/>
                        </a:rPr>
                        <a:t>/company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0800" marR="50800" marT="0" marB="0"/>
                </a:tc>
                <a:extLst>
                  <a:ext uri="{0D108BD9-81ED-4DB2-BD59-A6C34878D82A}">
                    <a16:rowId xmlns:a16="http://schemas.microsoft.com/office/drawing/2014/main" val="3894539783"/>
                  </a:ext>
                </a:extLst>
              </a:tr>
              <a:tr h="164786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institutions 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Central bank, commercial bank, development bank etc 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Commercial bank, development bank, insurance companies, investment </a:t>
                      </a:r>
                      <a:endParaRPr lang="en-US" sz="1200" kern="1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companies, stock exchange etc 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0800" marR="50800" marT="0" marB="0"/>
                </a:tc>
                <a:extLst>
                  <a:ext uri="{0D108BD9-81ED-4DB2-BD59-A6C34878D82A}">
                    <a16:rowId xmlns:a16="http://schemas.microsoft.com/office/drawing/2014/main" val="980171202"/>
                  </a:ext>
                </a:extLst>
              </a:tr>
              <a:tr h="50709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risk 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Low risk 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High risk 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0800" marR="50800" marT="0" marB="0"/>
                </a:tc>
                <a:extLst>
                  <a:ext uri="{0D108BD9-81ED-4DB2-BD59-A6C34878D82A}">
                    <a16:rowId xmlns:a16="http://schemas.microsoft.com/office/drawing/2014/main" val="493224018"/>
                  </a:ext>
                </a:extLst>
              </a:tr>
              <a:tr h="124448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095375" algn="r"/>
                        </a:tabLst>
                      </a:pPr>
                      <a:r>
                        <a:rPr lang="en-US" sz="1600" kern="100">
                          <a:effectLst/>
                        </a:rPr>
                        <a:t>Relation with </a:t>
                      </a:r>
                      <a:endParaRPr lang="en-US" sz="1200" kern="1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central bank 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Close/direct  relation with central bank 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</a:rPr>
                        <a:t>Indirect relation with central bank 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0800" marR="50800" marT="0" marB="0"/>
                </a:tc>
                <a:extLst>
                  <a:ext uri="{0D108BD9-81ED-4DB2-BD59-A6C34878D82A}">
                    <a16:rowId xmlns:a16="http://schemas.microsoft.com/office/drawing/2014/main" val="24085898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4892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267</Words>
  <Application>Microsoft Office PowerPoint</Application>
  <PresentationFormat>Widescreen</PresentationFormat>
  <Paragraphs>27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Financial market and its types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LAN</dc:creator>
  <cp:lastModifiedBy>LAN</cp:lastModifiedBy>
  <cp:revision>3</cp:revision>
  <dcterms:created xsi:type="dcterms:W3CDTF">2025-08-19T16:39:12Z</dcterms:created>
  <dcterms:modified xsi:type="dcterms:W3CDTF">2026-09-23T14:32:56Z</dcterms:modified>
</cp:coreProperties>
</file>