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1" d="100"/>
          <a:sy n="61" d="100"/>
        </p:scale>
        <p:origin x="109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2FDB0-06E5-B112-FE4A-6EA4F5C2DAB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D2E0DF6-4098-43A1-4D83-F86001E2FAE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E1DD54-9C8C-EEA3-3FCE-4CD2617C9F65}"/>
              </a:ext>
            </a:extLst>
          </p:cNvPr>
          <p:cNvSpPr>
            <a:spLocks noGrp="1"/>
          </p:cNvSpPr>
          <p:nvPr>
            <p:ph type="dt" sz="half" idx="10"/>
          </p:nvPr>
        </p:nvSpPr>
        <p:spPr/>
        <p:txBody>
          <a:bodyPr/>
          <a:lstStyle/>
          <a:p>
            <a:fld id="{5F6C6ED1-12A8-45C5-B517-299671121454}" type="datetimeFigureOut">
              <a:rPr lang="en-US" smtClean="0"/>
              <a:t>9/21/2026</a:t>
            </a:fld>
            <a:endParaRPr lang="en-US"/>
          </a:p>
        </p:txBody>
      </p:sp>
      <p:sp>
        <p:nvSpPr>
          <p:cNvPr id="5" name="Footer Placeholder 4">
            <a:extLst>
              <a:ext uri="{FF2B5EF4-FFF2-40B4-BE49-F238E27FC236}">
                <a16:creationId xmlns:a16="http://schemas.microsoft.com/office/drawing/2014/main" id="{D239EACD-6A52-2373-D81F-3E29B82BAC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99C39D-289F-ABF1-6445-51147D9FD45B}"/>
              </a:ext>
            </a:extLst>
          </p:cNvPr>
          <p:cNvSpPr>
            <a:spLocks noGrp="1"/>
          </p:cNvSpPr>
          <p:nvPr>
            <p:ph type="sldNum" sz="quarter" idx="12"/>
          </p:nvPr>
        </p:nvSpPr>
        <p:spPr/>
        <p:txBody>
          <a:bodyPr/>
          <a:lstStyle/>
          <a:p>
            <a:fld id="{2448A192-BE45-4369-8E7C-FDA85530778B}" type="slidenum">
              <a:rPr lang="en-US" smtClean="0"/>
              <a:t>‹#›</a:t>
            </a:fld>
            <a:endParaRPr lang="en-US"/>
          </a:p>
        </p:txBody>
      </p:sp>
    </p:spTree>
    <p:extLst>
      <p:ext uri="{BB962C8B-B14F-4D97-AF65-F5344CB8AC3E}">
        <p14:creationId xmlns:p14="http://schemas.microsoft.com/office/powerpoint/2010/main" val="1381937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A1DC4B-6BAF-CA75-114B-00E3E3DDF7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4ED2917-1BC6-6FE2-A03B-B9C0E147E71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5CEF2E-2C59-5178-62DA-823A65410D0F}"/>
              </a:ext>
            </a:extLst>
          </p:cNvPr>
          <p:cNvSpPr>
            <a:spLocks noGrp="1"/>
          </p:cNvSpPr>
          <p:nvPr>
            <p:ph type="dt" sz="half" idx="10"/>
          </p:nvPr>
        </p:nvSpPr>
        <p:spPr/>
        <p:txBody>
          <a:bodyPr/>
          <a:lstStyle/>
          <a:p>
            <a:fld id="{5F6C6ED1-12A8-45C5-B517-299671121454}" type="datetimeFigureOut">
              <a:rPr lang="en-US" smtClean="0"/>
              <a:t>9/21/2026</a:t>
            </a:fld>
            <a:endParaRPr lang="en-US"/>
          </a:p>
        </p:txBody>
      </p:sp>
      <p:sp>
        <p:nvSpPr>
          <p:cNvPr id="5" name="Footer Placeholder 4">
            <a:extLst>
              <a:ext uri="{FF2B5EF4-FFF2-40B4-BE49-F238E27FC236}">
                <a16:creationId xmlns:a16="http://schemas.microsoft.com/office/drawing/2014/main" id="{91546659-75C4-1FEB-8D78-B519F8E2FF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AFCA6C-1DDF-90AD-1D3F-4FCB8F2D5E94}"/>
              </a:ext>
            </a:extLst>
          </p:cNvPr>
          <p:cNvSpPr>
            <a:spLocks noGrp="1"/>
          </p:cNvSpPr>
          <p:nvPr>
            <p:ph type="sldNum" sz="quarter" idx="12"/>
          </p:nvPr>
        </p:nvSpPr>
        <p:spPr/>
        <p:txBody>
          <a:bodyPr/>
          <a:lstStyle/>
          <a:p>
            <a:fld id="{2448A192-BE45-4369-8E7C-FDA85530778B}" type="slidenum">
              <a:rPr lang="en-US" smtClean="0"/>
              <a:t>‹#›</a:t>
            </a:fld>
            <a:endParaRPr lang="en-US"/>
          </a:p>
        </p:txBody>
      </p:sp>
    </p:spTree>
    <p:extLst>
      <p:ext uri="{BB962C8B-B14F-4D97-AF65-F5344CB8AC3E}">
        <p14:creationId xmlns:p14="http://schemas.microsoft.com/office/powerpoint/2010/main" val="406328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64416-90BF-D3AF-2DD5-0F979882101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11F0B42-885B-881B-7503-7D62CB1D686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77F934B-0649-CAB2-539C-1C997B94B4F2}"/>
              </a:ext>
            </a:extLst>
          </p:cNvPr>
          <p:cNvSpPr>
            <a:spLocks noGrp="1"/>
          </p:cNvSpPr>
          <p:nvPr>
            <p:ph type="dt" sz="half" idx="10"/>
          </p:nvPr>
        </p:nvSpPr>
        <p:spPr/>
        <p:txBody>
          <a:bodyPr/>
          <a:lstStyle/>
          <a:p>
            <a:fld id="{5F6C6ED1-12A8-45C5-B517-299671121454}" type="datetimeFigureOut">
              <a:rPr lang="en-US" smtClean="0"/>
              <a:t>9/21/2026</a:t>
            </a:fld>
            <a:endParaRPr lang="en-US"/>
          </a:p>
        </p:txBody>
      </p:sp>
      <p:sp>
        <p:nvSpPr>
          <p:cNvPr id="5" name="Footer Placeholder 4">
            <a:extLst>
              <a:ext uri="{FF2B5EF4-FFF2-40B4-BE49-F238E27FC236}">
                <a16:creationId xmlns:a16="http://schemas.microsoft.com/office/drawing/2014/main" id="{73D065BE-6676-018D-8594-F867DAE3FA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8276C4-9E05-2ADC-57D4-9823939BC43C}"/>
              </a:ext>
            </a:extLst>
          </p:cNvPr>
          <p:cNvSpPr>
            <a:spLocks noGrp="1"/>
          </p:cNvSpPr>
          <p:nvPr>
            <p:ph type="sldNum" sz="quarter" idx="12"/>
          </p:nvPr>
        </p:nvSpPr>
        <p:spPr/>
        <p:txBody>
          <a:bodyPr/>
          <a:lstStyle/>
          <a:p>
            <a:fld id="{2448A192-BE45-4369-8E7C-FDA85530778B}" type="slidenum">
              <a:rPr lang="en-US" smtClean="0"/>
              <a:t>‹#›</a:t>
            </a:fld>
            <a:endParaRPr lang="en-US"/>
          </a:p>
        </p:txBody>
      </p:sp>
    </p:spTree>
    <p:extLst>
      <p:ext uri="{BB962C8B-B14F-4D97-AF65-F5344CB8AC3E}">
        <p14:creationId xmlns:p14="http://schemas.microsoft.com/office/powerpoint/2010/main" val="447197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25404-B9D7-0552-82D3-21CC2AC4C5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9B2F4B-3CDC-8439-62C5-72CE7A4F1E7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3C4538-DFC0-BB60-25DC-5D052BFDF1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59CD37-4120-3258-1C92-9D3F1195DA16}"/>
              </a:ext>
            </a:extLst>
          </p:cNvPr>
          <p:cNvSpPr>
            <a:spLocks noGrp="1"/>
          </p:cNvSpPr>
          <p:nvPr>
            <p:ph type="dt" sz="half" idx="10"/>
          </p:nvPr>
        </p:nvSpPr>
        <p:spPr/>
        <p:txBody>
          <a:bodyPr/>
          <a:lstStyle/>
          <a:p>
            <a:fld id="{5F6C6ED1-12A8-45C5-B517-299671121454}" type="datetimeFigureOut">
              <a:rPr lang="en-US" smtClean="0"/>
              <a:t>9/21/2026</a:t>
            </a:fld>
            <a:endParaRPr lang="en-US"/>
          </a:p>
        </p:txBody>
      </p:sp>
      <p:sp>
        <p:nvSpPr>
          <p:cNvPr id="6" name="Footer Placeholder 5">
            <a:extLst>
              <a:ext uri="{FF2B5EF4-FFF2-40B4-BE49-F238E27FC236}">
                <a16:creationId xmlns:a16="http://schemas.microsoft.com/office/drawing/2014/main" id="{C615C6F7-BEC0-2AE3-BF84-CFF76DEA9C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A0AC1BA-D4D7-7D6A-57A1-9583943F953D}"/>
              </a:ext>
            </a:extLst>
          </p:cNvPr>
          <p:cNvSpPr>
            <a:spLocks noGrp="1"/>
          </p:cNvSpPr>
          <p:nvPr>
            <p:ph type="sldNum" sz="quarter" idx="12"/>
          </p:nvPr>
        </p:nvSpPr>
        <p:spPr/>
        <p:txBody>
          <a:bodyPr/>
          <a:lstStyle/>
          <a:p>
            <a:fld id="{2448A192-BE45-4369-8E7C-FDA85530778B}" type="slidenum">
              <a:rPr lang="en-US" smtClean="0"/>
              <a:t>‹#›</a:t>
            </a:fld>
            <a:endParaRPr lang="en-US"/>
          </a:p>
        </p:txBody>
      </p:sp>
    </p:spTree>
    <p:extLst>
      <p:ext uri="{BB962C8B-B14F-4D97-AF65-F5344CB8AC3E}">
        <p14:creationId xmlns:p14="http://schemas.microsoft.com/office/powerpoint/2010/main" val="13628492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2CC92B-232F-D9AF-31E5-73C8F07968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462968E-11B6-A49A-43C3-607A187ECC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0FB3CCE-50B5-5565-1307-9A5A99DC18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D1DDCB-6BEF-8939-994A-7227650A4B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2F5DBD-43E4-0390-EE63-27EC738BBAC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DADD3E9-6043-10D6-CF76-22E28283E36E}"/>
              </a:ext>
            </a:extLst>
          </p:cNvPr>
          <p:cNvSpPr>
            <a:spLocks noGrp="1"/>
          </p:cNvSpPr>
          <p:nvPr>
            <p:ph type="dt" sz="half" idx="10"/>
          </p:nvPr>
        </p:nvSpPr>
        <p:spPr/>
        <p:txBody>
          <a:bodyPr/>
          <a:lstStyle/>
          <a:p>
            <a:fld id="{5F6C6ED1-12A8-45C5-B517-299671121454}" type="datetimeFigureOut">
              <a:rPr lang="en-US" smtClean="0"/>
              <a:t>9/21/2026</a:t>
            </a:fld>
            <a:endParaRPr lang="en-US"/>
          </a:p>
        </p:txBody>
      </p:sp>
      <p:sp>
        <p:nvSpPr>
          <p:cNvPr id="8" name="Footer Placeholder 7">
            <a:extLst>
              <a:ext uri="{FF2B5EF4-FFF2-40B4-BE49-F238E27FC236}">
                <a16:creationId xmlns:a16="http://schemas.microsoft.com/office/drawing/2014/main" id="{211430B5-2FAB-EFB9-CE4E-AC784D457D3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D79DCA-9DAC-DF66-D447-914733CA4507}"/>
              </a:ext>
            </a:extLst>
          </p:cNvPr>
          <p:cNvSpPr>
            <a:spLocks noGrp="1"/>
          </p:cNvSpPr>
          <p:nvPr>
            <p:ph type="sldNum" sz="quarter" idx="12"/>
          </p:nvPr>
        </p:nvSpPr>
        <p:spPr/>
        <p:txBody>
          <a:bodyPr/>
          <a:lstStyle/>
          <a:p>
            <a:fld id="{2448A192-BE45-4369-8E7C-FDA85530778B}" type="slidenum">
              <a:rPr lang="en-US" smtClean="0"/>
              <a:t>‹#›</a:t>
            </a:fld>
            <a:endParaRPr lang="en-US"/>
          </a:p>
        </p:txBody>
      </p:sp>
    </p:spTree>
    <p:extLst>
      <p:ext uri="{BB962C8B-B14F-4D97-AF65-F5344CB8AC3E}">
        <p14:creationId xmlns:p14="http://schemas.microsoft.com/office/powerpoint/2010/main" val="1426416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B3D924-AA1A-1304-9283-77B68F5A36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FB2950-50D9-AE2A-991A-0326616439DB}"/>
              </a:ext>
            </a:extLst>
          </p:cNvPr>
          <p:cNvSpPr>
            <a:spLocks noGrp="1"/>
          </p:cNvSpPr>
          <p:nvPr>
            <p:ph type="dt" sz="half" idx="10"/>
          </p:nvPr>
        </p:nvSpPr>
        <p:spPr/>
        <p:txBody>
          <a:bodyPr/>
          <a:lstStyle/>
          <a:p>
            <a:fld id="{5F6C6ED1-12A8-45C5-B517-299671121454}" type="datetimeFigureOut">
              <a:rPr lang="en-US" smtClean="0"/>
              <a:t>9/21/2026</a:t>
            </a:fld>
            <a:endParaRPr lang="en-US"/>
          </a:p>
        </p:txBody>
      </p:sp>
      <p:sp>
        <p:nvSpPr>
          <p:cNvPr id="4" name="Footer Placeholder 3">
            <a:extLst>
              <a:ext uri="{FF2B5EF4-FFF2-40B4-BE49-F238E27FC236}">
                <a16:creationId xmlns:a16="http://schemas.microsoft.com/office/drawing/2014/main" id="{A985427E-7377-86C0-7D85-B22BA758D8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9187F9-83E4-BD33-A984-336E9DFCC7FE}"/>
              </a:ext>
            </a:extLst>
          </p:cNvPr>
          <p:cNvSpPr>
            <a:spLocks noGrp="1"/>
          </p:cNvSpPr>
          <p:nvPr>
            <p:ph type="sldNum" sz="quarter" idx="12"/>
          </p:nvPr>
        </p:nvSpPr>
        <p:spPr/>
        <p:txBody>
          <a:bodyPr/>
          <a:lstStyle/>
          <a:p>
            <a:fld id="{2448A192-BE45-4369-8E7C-FDA85530778B}" type="slidenum">
              <a:rPr lang="en-US" smtClean="0"/>
              <a:t>‹#›</a:t>
            </a:fld>
            <a:endParaRPr lang="en-US"/>
          </a:p>
        </p:txBody>
      </p:sp>
    </p:spTree>
    <p:extLst>
      <p:ext uri="{BB962C8B-B14F-4D97-AF65-F5344CB8AC3E}">
        <p14:creationId xmlns:p14="http://schemas.microsoft.com/office/powerpoint/2010/main" val="892266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8C53468-CF00-53BD-0BF4-DA2BF55BAC82}"/>
              </a:ext>
            </a:extLst>
          </p:cNvPr>
          <p:cNvSpPr>
            <a:spLocks noGrp="1"/>
          </p:cNvSpPr>
          <p:nvPr>
            <p:ph type="dt" sz="half" idx="10"/>
          </p:nvPr>
        </p:nvSpPr>
        <p:spPr/>
        <p:txBody>
          <a:bodyPr/>
          <a:lstStyle/>
          <a:p>
            <a:fld id="{5F6C6ED1-12A8-45C5-B517-299671121454}" type="datetimeFigureOut">
              <a:rPr lang="en-US" smtClean="0"/>
              <a:t>9/21/2026</a:t>
            </a:fld>
            <a:endParaRPr lang="en-US"/>
          </a:p>
        </p:txBody>
      </p:sp>
      <p:sp>
        <p:nvSpPr>
          <p:cNvPr id="3" name="Footer Placeholder 2">
            <a:extLst>
              <a:ext uri="{FF2B5EF4-FFF2-40B4-BE49-F238E27FC236}">
                <a16:creationId xmlns:a16="http://schemas.microsoft.com/office/drawing/2014/main" id="{9C15F868-8859-9A89-2DDC-9BC59CED941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2047883-DD31-DC83-EB80-F02D74AE1168}"/>
              </a:ext>
            </a:extLst>
          </p:cNvPr>
          <p:cNvSpPr>
            <a:spLocks noGrp="1"/>
          </p:cNvSpPr>
          <p:nvPr>
            <p:ph type="sldNum" sz="quarter" idx="12"/>
          </p:nvPr>
        </p:nvSpPr>
        <p:spPr/>
        <p:txBody>
          <a:bodyPr/>
          <a:lstStyle/>
          <a:p>
            <a:fld id="{2448A192-BE45-4369-8E7C-FDA85530778B}" type="slidenum">
              <a:rPr lang="en-US" smtClean="0"/>
              <a:t>‹#›</a:t>
            </a:fld>
            <a:endParaRPr lang="en-US"/>
          </a:p>
        </p:txBody>
      </p:sp>
    </p:spTree>
    <p:extLst>
      <p:ext uri="{BB962C8B-B14F-4D97-AF65-F5344CB8AC3E}">
        <p14:creationId xmlns:p14="http://schemas.microsoft.com/office/powerpoint/2010/main" val="4026463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2FF3-227D-C620-1E11-4DB83D1A8D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0D782B-A237-482C-1E81-BC96A8CB197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F027B6C-2531-263E-92A3-52357D1DF7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4544152-5643-4A2C-FF57-EC64ED26D672}"/>
              </a:ext>
            </a:extLst>
          </p:cNvPr>
          <p:cNvSpPr>
            <a:spLocks noGrp="1"/>
          </p:cNvSpPr>
          <p:nvPr>
            <p:ph type="dt" sz="half" idx="10"/>
          </p:nvPr>
        </p:nvSpPr>
        <p:spPr/>
        <p:txBody>
          <a:bodyPr/>
          <a:lstStyle/>
          <a:p>
            <a:fld id="{5F6C6ED1-12A8-45C5-B517-299671121454}" type="datetimeFigureOut">
              <a:rPr lang="en-US" smtClean="0"/>
              <a:t>9/21/2026</a:t>
            </a:fld>
            <a:endParaRPr lang="en-US"/>
          </a:p>
        </p:txBody>
      </p:sp>
      <p:sp>
        <p:nvSpPr>
          <p:cNvPr id="6" name="Footer Placeholder 5">
            <a:extLst>
              <a:ext uri="{FF2B5EF4-FFF2-40B4-BE49-F238E27FC236}">
                <a16:creationId xmlns:a16="http://schemas.microsoft.com/office/drawing/2014/main" id="{4E1C2243-AC3B-D3CE-AA0B-C378809DB1F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EEE3AC2-6A82-DFFB-85CF-C0FECB836828}"/>
              </a:ext>
            </a:extLst>
          </p:cNvPr>
          <p:cNvSpPr>
            <a:spLocks noGrp="1"/>
          </p:cNvSpPr>
          <p:nvPr>
            <p:ph type="sldNum" sz="quarter" idx="12"/>
          </p:nvPr>
        </p:nvSpPr>
        <p:spPr/>
        <p:txBody>
          <a:bodyPr/>
          <a:lstStyle/>
          <a:p>
            <a:fld id="{2448A192-BE45-4369-8E7C-FDA85530778B}" type="slidenum">
              <a:rPr lang="en-US" smtClean="0"/>
              <a:t>‹#›</a:t>
            </a:fld>
            <a:endParaRPr lang="en-US"/>
          </a:p>
        </p:txBody>
      </p:sp>
    </p:spTree>
    <p:extLst>
      <p:ext uri="{BB962C8B-B14F-4D97-AF65-F5344CB8AC3E}">
        <p14:creationId xmlns:p14="http://schemas.microsoft.com/office/powerpoint/2010/main" val="2594294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8507B-2AA3-60CB-2E08-852242A0D9B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1C798B-DEF1-224A-D2AB-9DF74E2E0E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323BE2-B39D-1389-D6F2-0C99CDFC66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4DCB20-F2FE-B99B-0AAA-9736795DE19D}"/>
              </a:ext>
            </a:extLst>
          </p:cNvPr>
          <p:cNvSpPr>
            <a:spLocks noGrp="1"/>
          </p:cNvSpPr>
          <p:nvPr>
            <p:ph type="dt" sz="half" idx="10"/>
          </p:nvPr>
        </p:nvSpPr>
        <p:spPr/>
        <p:txBody>
          <a:bodyPr/>
          <a:lstStyle/>
          <a:p>
            <a:fld id="{5F6C6ED1-12A8-45C5-B517-299671121454}" type="datetimeFigureOut">
              <a:rPr lang="en-US" smtClean="0"/>
              <a:t>9/21/2026</a:t>
            </a:fld>
            <a:endParaRPr lang="en-US"/>
          </a:p>
        </p:txBody>
      </p:sp>
      <p:sp>
        <p:nvSpPr>
          <p:cNvPr id="6" name="Footer Placeholder 5">
            <a:extLst>
              <a:ext uri="{FF2B5EF4-FFF2-40B4-BE49-F238E27FC236}">
                <a16:creationId xmlns:a16="http://schemas.microsoft.com/office/drawing/2014/main" id="{BE6EE995-DB1B-80A2-B816-C01EC67BD76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D9C011-D710-BC22-4D96-08B3BD2DCA71}"/>
              </a:ext>
            </a:extLst>
          </p:cNvPr>
          <p:cNvSpPr>
            <a:spLocks noGrp="1"/>
          </p:cNvSpPr>
          <p:nvPr>
            <p:ph type="sldNum" sz="quarter" idx="12"/>
          </p:nvPr>
        </p:nvSpPr>
        <p:spPr/>
        <p:txBody>
          <a:bodyPr/>
          <a:lstStyle/>
          <a:p>
            <a:fld id="{2448A192-BE45-4369-8E7C-FDA85530778B}" type="slidenum">
              <a:rPr lang="en-US" smtClean="0"/>
              <a:t>‹#›</a:t>
            </a:fld>
            <a:endParaRPr lang="en-US"/>
          </a:p>
        </p:txBody>
      </p:sp>
    </p:spTree>
    <p:extLst>
      <p:ext uri="{BB962C8B-B14F-4D97-AF65-F5344CB8AC3E}">
        <p14:creationId xmlns:p14="http://schemas.microsoft.com/office/powerpoint/2010/main" val="13869644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D31F5-293E-8923-CFEC-05E35BD0D7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32F4CE1-7C99-2A67-D65C-3E6F61A8658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25703E-9F10-A490-4668-7C917BAF24D0}"/>
              </a:ext>
            </a:extLst>
          </p:cNvPr>
          <p:cNvSpPr>
            <a:spLocks noGrp="1"/>
          </p:cNvSpPr>
          <p:nvPr>
            <p:ph type="dt" sz="half" idx="10"/>
          </p:nvPr>
        </p:nvSpPr>
        <p:spPr/>
        <p:txBody>
          <a:bodyPr/>
          <a:lstStyle/>
          <a:p>
            <a:fld id="{5F6C6ED1-12A8-45C5-B517-299671121454}" type="datetimeFigureOut">
              <a:rPr lang="en-US" smtClean="0"/>
              <a:t>9/21/2026</a:t>
            </a:fld>
            <a:endParaRPr lang="en-US"/>
          </a:p>
        </p:txBody>
      </p:sp>
      <p:sp>
        <p:nvSpPr>
          <p:cNvPr id="5" name="Footer Placeholder 4">
            <a:extLst>
              <a:ext uri="{FF2B5EF4-FFF2-40B4-BE49-F238E27FC236}">
                <a16:creationId xmlns:a16="http://schemas.microsoft.com/office/drawing/2014/main" id="{66336AC5-E8F8-E191-CAFD-C6E98D4F5D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966F92-EF2D-C185-AE35-798CFFF4A99D}"/>
              </a:ext>
            </a:extLst>
          </p:cNvPr>
          <p:cNvSpPr>
            <a:spLocks noGrp="1"/>
          </p:cNvSpPr>
          <p:nvPr>
            <p:ph type="sldNum" sz="quarter" idx="12"/>
          </p:nvPr>
        </p:nvSpPr>
        <p:spPr/>
        <p:txBody>
          <a:bodyPr/>
          <a:lstStyle/>
          <a:p>
            <a:fld id="{2448A192-BE45-4369-8E7C-FDA85530778B}" type="slidenum">
              <a:rPr lang="en-US" smtClean="0"/>
              <a:t>‹#›</a:t>
            </a:fld>
            <a:endParaRPr lang="en-US"/>
          </a:p>
        </p:txBody>
      </p:sp>
    </p:spTree>
    <p:extLst>
      <p:ext uri="{BB962C8B-B14F-4D97-AF65-F5344CB8AC3E}">
        <p14:creationId xmlns:p14="http://schemas.microsoft.com/office/powerpoint/2010/main" val="556194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7934FD-BCF6-60D7-9942-D380EF4C483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CBA4A4D-0E0E-3548-BDA3-9227C89433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3888BCA-21D7-D1A2-E458-18338547AE36}"/>
              </a:ext>
            </a:extLst>
          </p:cNvPr>
          <p:cNvSpPr>
            <a:spLocks noGrp="1"/>
          </p:cNvSpPr>
          <p:nvPr>
            <p:ph type="dt" sz="half" idx="10"/>
          </p:nvPr>
        </p:nvSpPr>
        <p:spPr/>
        <p:txBody>
          <a:bodyPr/>
          <a:lstStyle/>
          <a:p>
            <a:fld id="{5F6C6ED1-12A8-45C5-B517-299671121454}" type="datetimeFigureOut">
              <a:rPr lang="en-US" smtClean="0"/>
              <a:t>9/21/2026</a:t>
            </a:fld>
            <a:endParaRPr lang="en-US"/>
          </a:p>
        </p:txBody>
      </p:sp>
      <p:sp>
        <p:nvSpPr>
          <p:cNvPr id="5" name="Footer Placeholder 4">
            <a:extLst>
              <a:ext uri="{FF2B5EF4-FFF2-40B4-BE49-F238E27FC236}">
                <a16:creationId xmlns:a16="http://schemas.microsoft.com/office/drawing/2014/main" id="{EF12B179-8925-E034-C6F6-56B2750EED1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C1D550-DFCE-D57D-A740-8460DF41AE9D}"/>
              </a:ext>
            </a:extLst>
          </p:cNvPr>
          <p:cNvSpPr>
            <a:spLocks noGrp="1"/>
          </p:cNvSpPr>
          <p:nvPr>
            <p:ph type="sldNum" sz="quarter" idx="12"/>
          </p:nvPr>
        </p:nvSpPr>
        <p:spPr/>
        <p:txBody>
          <a:bodyPr/>
          <a:lstStyle/>
          <a:p>
            <a:fld id="{2448A192-BE45-4369-8E7C-FDA85530778B}" type="slidenum">
              <a:rPr lang="en-US" smtClean="0"/>
              <a:t>‹#›</a:t>
            </a:fld>
            <a:endParaRPr lang="en-US"/>
          </a:p>
        </p:txBody>
      </p:sp>
    </p:spTree>
    <p:extLst>
      <p:ext uri="{BB962C8B-B14F-4D97-AF65-F5344CB8AC3E}">
        <p14:creationId xmlns:p14="http://schemas.microsoft.com/office/powerpoint/2010/main" val="7369668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4EEF4F-76C2-8E09-39CA-118A6A0BBF4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DEE704F-BD5E-985A-D386-599A083159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05CC9C-E39D-77D3-21E1-996250241F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6C6ED1-12A8-45C5-B517-299671121454}" type="datetimeFigureOut">
              <a:rPr lang="en-US" smtClean="0"/>
              <a:t>9/21/2026</a:t>
            </a:fld>
            <a:endParaRPr lang="en-US"/>
          </a:p>
        </p:txBody>
      </p:sp>
      <p:sp>
        <p:nvSpPr>
          <p:cNvPr id="5" name="Footer Placeholder 4">
            <a:extLst>
              <a:ext uri="{FF2B5EF4-FFF2-40B4-BE49-F238E27FC236}">
                <a16:creationId xmlns:a16="http://schemas.microsoft.com/office/drawing/2014/main" id="{F62B8C0F-C93E-3CF3-143E-ABDE898BB4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A27AB04-3239-C5D3-7B85-C667A0E6F15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448A192-BE45-4369-8E7C-FDA85530778B}" type="slidenum">
              <a:rPr lang="en-US" smtClean="0"/>
              <a:t>‹#›</a:t>
            </a:fld>
            <a:endParaRPr lang="en-US"/>
          </a:p>
        </p:txBody>
      </p:sp>
    </p:spTree>
    <p:extLst>
      <p:ext uri="{BB962C8B-B14F-4D97-AF65-F5344CB8AC3E}">
        <p14:creationId xmlns:p14="http://schemas.microsoft.com/office/powerpoint/2010/main" val="40949297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19741-600C-A436-2448-DAD611AE124C}"/>
              </a:ext>
            </a:extLst>
          </p:cNvPr>
          <p:cNvSpPr>
            <a:spLocks noGrp="1"/>
          </p:cNvSpPr>
          <p:nvPr>
            <p:ph type="title"/>
          </p:nvPr>
        </p:nvSpPr>
        <p:spPr>
          <a:xfrm>
            <a:off x="838200" y="1"/>
            <a:ext cx="10515600" cy="993227"/>
          </a:xfrm>
        </p:spPr>
        <p:txBody>
          <a:bodyPr>
            <a:normAutofit fontScale="90000"/>
          </a:bodyPr>
          <a:lstStyle/>
          <a:p>
            <a:r>
              <a:rPr lang="en-US" b="1" dirty="0"/>
              <a:t>Define commercial bank and explain its functions</a:t>
            </a:r>
          </a:p>
        </p:txBody>
      </p:sp>
      <p:sp>
        <p:nvSpPr>
          <p:cNvPr id="3" name="Content Placeholder 2">
            <a:extLst>
              <a:ext uri="{FF2B5EF4-FFF2-40B4-BE49-F238E27FC236}">
                <a16:creationId xmlns:a16="http://schemas.microsoft.com/office/drawing/2014/main" id="{FB34DB3E-DDC0-DBCD-DBB3-DCA5D2AF8433}"/>
              </a:ext>
            </a:extLst>
          </p:cNvPr>
          <p:cNvSpPr>
            <a:spLocks noGrp="1"/>
          </p:cNvSpPr>
          <p:nvPr>
            <p:ph idx="1"/>
          </p:nvPr>
        </p:nvSpPr>
        <p:spPr>
          <a:xfrm>
            <a:off x="838200" y="867102"/>
            <a:ext cx="10515600" cy="5801711"/>
          </a:xfrm>
        </p:spPr>
        <p:txBody>
          <a:bodyPr>
            <a:normAutofit fontScale="85000" lnSpcReduction="20000"/>
          </a:bodyPr>
          <a:lstStyle/>
          <a:p>
            <a:r>
              <a:rPr lang="en-US" dirty="0"/>
              <a:t>The functions of commercial bank are as follows:</a:t>
            </a:r>
          </a:p>
          <a:p>
            <a:pPr marL="0" indent="0">
              <a:buNone/>
            </a:pPr>
            <a:r>
              <a:rPr lang="en-US" b="1" dirty="0"/>
              <a:t>1</a:t>
            </a:r>
            <a:r>
              <a:rPr lang="en-US" dirty="0"/>
              <a:t>.  </a:t>
            </a:r>
            <a:r>
              <a:rPr lang="en-US" b="1" dirty="0"/>
              <a:t>Primary functions:</a:t>
            </a:r>
            <a:r>
              <a:rPr lang="en-US" dirty="0"/>
              <a:t> the primary functions of commercial bank are collection of deposits and granting loan and advances. </a:t>
            </a:r>
          </a:p>
          <a:p>
            <a:pPr marL="0" lvl="0" indent="0">
              <a:buNone/>
            </a:pPr>
            <a:r>
              <a:rPr lang="en-US" b="1" dirty="0"/>
              <a:t>a. Accepting deposits</a:t>
            </a:r>
            <a:r>
              <a:rPr lang="en-US" dirty="0"/>
              <a:t>: the first important function of a commercial bank is to accept deposits in different accounts. The commercial bank accepts deposits in the following accounts:</a:t>
            </a:r>
          </a:p>
          <a:p>
            <a:pPr lvl="0"/>
            <a:r>
              <a:rPr lang="en-US" dirty="0"/>
              <a:t> </a:t>
            </a:r>
            <a:r>
              <a:rPr lang="en-US" b="1" dirty="0"/>
              <a:t>current account/ demand deposit:</a:t>
            </a:r>
            <a:r>
              <a:rPr lang="en-US" dirty="0"/>
              <a:t>  Traders and business person who make a number of transactions use this account. Money from this account can be withdrawn as many times as desired by the depositors without any prior information to the bank. Normally, no interest is paid on this account by the bank.</a:t>
            </a:r>
          </a:p>
          <a:p>
            <a:pPr lvl="0"/>
            <a:r>
              <a:rPr lang="en-US" b="1" dirty="0"/>
              <a:t>Saving account</a:t>
            </a:r>
            <a:r>
              <a:rPr lang="en-US" dirty="0"/>
              <a:t>: this account is generally maintained by the middle or low income people and those who don’t need to withdraw money frequently. Certain restrictions are imposed on depositors regarding the number of withdrawals and the amount to be withdrawn . interest is paid on this account but lower than the interest rate paid on fixed deposit account.</a:t>
            </a:r>
          </a:p>
          <a:p>
            <a:pPr lvl="0"/>
            <a:r>
              <a:rPr lang="en-US" b="1" dirty="0"/>
              <a:t>Fixed account</a:t>
            </a:r>
            <a:r>
              <a:rPr lang="en-US" dirty="0"/>
              <a:t>: deposit on fixed account are also known as </a:t>
            </a:r>
            <a:r>
              <a:rPr lang="en-US" b="1" dirty="0"/>
              <a:t>time deposit</a:t>
            </a:r>
            <a:r>
              <a:rPr lang="en-US" dirty="0"/>
              <a:t>. Money in this account is deposited for a fixed period of time and cannot be withdrawn before the maturity period. The rate of interest is higher than the saving deposit. </a:t>
            </a:r>
          </a:p>
          <a:p>
            <a:pPr marL="0" indent="0">
              <a:buNone/>
            </a:pPr>
            <a:endParaRPr lang="en-US" dirty="0"/>
          </a:p>
        </p:txBody>
      </p:sp>
    </p:spTree>
    <p:extLst>
      <p:ext uri="{BB962C8B-B14F-4D97-AF65-F5344CB8AC3E}">
        <p14:creationId xmlns:p14="http://schemas.microsoft.com/office/powerpoint/2010/main" val="22513974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9E22F6-3638-E5A7-0124-3EAF2CF013BE}"/>
              </a:ext>
            </a:extLst>
          </p:cNvPr>
          <p:cNvSpPr>
            <a:spLocks noGrp="1"/>
          </p:cNvSpPr>
          <p:nvPr>
            <p:ph idx="1"/>
          </p:nvPr>
        </p:nvSpPr>
        <p:spPr>
          <a:xfrm>
            <a:off x="838200" y="126124"/>
            <a:ext cx="10515600" cy="6589986"/>
          </a:xfrm>
        </p:spPr>
        <p:txBody>
          <a:bodyPr>
            <a:normAutofit fontScale="92500" lnSpcReduction="20000"/>
          </a:bodyPr>
          <a:lstStyle/>
          <a:p>
            <a:pPr marL="0" indent="0">
              <a:buNone/>
            </a:pPr>
            <a:r>
              <a:rPr lang="en-US" b="1" dirty="0"/>
              <a:t>b. Providing loan:</a:t>
            </a:r>
            <a:r>
              <a:rPr lang="en-US" dirty="0"/>
              <a:t> the second important function of the commercial bank is to provide loan to the public. The bank charges interest on loans which is higher than one offered on the deposits. The main forms of loan provided by commercial bank are as follows:</a:t>
            </a:r>
          </a:p>
          <a:p>
            <a:pPr lvl="0"/>
            <a:r>
              <a:rPr lang="en-US" b="1" dirty="0"/>
              <a:t>Cash credit</a:t>
            </a:r>
            <a:r>
              <a:rPr lang="en-US" dirty="0"/>
              <a:t>: this is one of the mostly used form of loan provided by commercial banks. Cash credit is provided by keeping collateral like bonds, stocks, or other physical assets.</a:t>
            </a:r>
          </a:p>
          <a:p>
            <a:pPr lvl="0"/>
            <a:r>
              <a:rPr lang="en-US" b="1" dirty="0"/>
              <a:t>Overdraft</a:t>
            </a:r>
            <a:r>
              <a:rPr lang="en-US" dirty="0"/>
              <a:t>: sometimes, the commercial bank provides the overdraft facility to its customers who have made good relation with bank. The borrowers are allowed to withdraw cash credit over the limit that is deposited on bank.</a:t>
            </a:r>
          </a:p>
          <a:p>
            <a:pPr lvl="0"/>
            <a:r>
              <a:rPr lang="en-US" b="1" dirty="0"/>
              <a:t>Discounting bills of exchange: </a:t>
            </a:r>
            <a:r>
              <a:rPr lang="en-US" dirty="0"/>
              <a:t>under this, the bill holder may use the bills of exchange as collateral to get loan. different types of bills like fixed deposit certificate, share certificate are used as collateral and bank provides loan by discounting such bills.</a:t>
            </a:r>
          </a:p>
          <a:p>
            <a:pPr lvl="0"/>
            <a:r>
              <a:rPr lang="en-US" b="1" dirty="0"/>
              <a:t>Call loan</a:t>
            </a:r>
            <a:r>
              <a:rPr lang="en-US" dirty="0"/>
              <a:t>: A call loan is a type of loan where the lender can demand repayment from the borrower at any time. It is different from other loans because it is repayable on demand instead of being repaid based on a fixed schedule. Generally, banks offers call loan to brokerage houses. Brokerage houses  are required to keep the securities as collateral.</a:t>
            </a:r>
          </a:p>
          <a:p>
            <a:pPr marL="0" indent="0">
              <a:buNone/>
            </a:pPr>
            <a:endParaRPr lang="en-US" dirty="0"/>
          </a:p>
        </p:txBody>
      </p:sp>
    </p:spTree>
    <p:extLst>
      <p:ext uri="{BB962C8B-B14F-4D97-AF65-F5344CB8AC3E}">
        <p14:creationId xmlns:p14="http://schemas.microsoft.com/office/powerpoint/2010/main" val="18638168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881E27-4D57-6EBE-C53E-0F79971CF070}"/>
              </a:ext>
            </a:extLst>
          </p:cNvPr>
          <p:cNvSpPr>
            <a:spLocks noGrp="1"/>
          </p:cNvSpPr>
          <p:nvPr>
            <p:ph idx="1"/>
          </p:nvPr>
        </p:nvSpPr>
        <p:spPr>
          <a:xfrm>
            <a:off x="838200" y="132735"/>
            <a:ext cx="10515600" cy="6548284"/>
          </a:xfrm>
        </p:spPr>
        <p:txBody>
          <a:bodyPr/>
          <a:lstStyle/>
          <a:p>
            <a:pPr marL="0" indent="0">
              <a:buNone/>
            </a:pPr>
            <a:r>
              <a:rPr lang="en-US" b="1" dirty="0"/>
              <a:t>2.  secondary functions</a:t>
            </a:r>
            <a:r>
              <a:rPr lang="en-US" dirty="0"/>
              <a:t>:  the secondary function are also called </a:t>
            </a:r>
            <a:r>
              <a:rPr lang="en-US" b="1" dirty="0"/>
              <a:t>agency function. </a:t>
            </a:r>
            <a:r>
              <a:rPr lang="en-US" dirty="0"/>
              <a:t>The commercial bank charges some fees on rendering such services. The major secondary functions are:</a:t>
            </a:r>
          </a:p>
          <a:p>
            <a:pPr marL="0" lvl="0" indent="0">
              <a:buNone/>
            </a:pPr>
            <a:r>
              <a:rPr lang="en-US" b="1" dirty="0"/>
              <a:t>a. Remittance of money</a:t>
            </a:r>
            <a:r>
              <a:rPr lang="en-US" dirty="0"/>
              <a:t>: commercial bank helps their customers in transferring their money from one place to another through various instruments like cheques, drafts etc.</a:t>
            </a:r>
          </a:p>
          <a:p>
            <a:pPr marL="0" lvl="0" indent="0">
              <a:buNone/>
            </a:pPr>
            <a:r>
              <a:rPr lang="en-US" b="1" dirty="0"/>
              <a:t>b. Collection and payment of various credit instruments: </a:t>
            </a:r>
            <a:r>
              <a:rPr lang="en-US" dirty="0"/>
              <a:t>commercial banks collect and pay various credit instruments lie cheques, bills of exchange , promissory notes etc.</a:t>
            </a:r>
          </a:p>
          <a:p>
            <a:pPr marL="0" lvl="0" indent="0">
              <a:buNone/>
            </a:pPr>
            <a:r>
              <a:rPr lang="en-US" b="1" dirty="0"/>
              <a:t>c</a:t>
            </a:r>
            <a:r>
              <a:rPr lang="en-US" dirty="0"/>
              <a:t>. </a:t>
            </a:r>
            <a:r>
              <a:rPr lang="en-US" b="1" dirty="0"/>
              <a:t>Purchase and sale of securities: </a:t>
            </a:r>
            <a:r>
              <a:rPr lang="en-US" dirty="0" err="1"/>
              <a:t>commericial</a:t>
            </a:r>
            <a:r>
              <a:rPr lang="en-US" dirty="0"/>
              <a:t> banks undertake various functions like purchase and sale of securities like share, stocks, debentures on behalf of customers.</a:t>
            </a:r>
          </a:p>
          <a:p>
            <a:pPr marL="0" lvl="0" indent="0">
              <a:buNone/>
            </a:pPr>
            <a:endParaRPr lang="en-US" dirty="0"/>
          </a:p>
          <a:p>
            <a:pPr marL="0" indent="0">
              <a:buNone/>
            </a:pPr>
            <a:endParaRPr lang="en-US" dirty="0"/>
          </a:p>
        </p:txBody>
      </p:sp>
    </p:spTree>
    <p:extLst>
      <p:ext uri="{BB962C8B-B14F-4D97-AF65-F5344CB8AC3E}">
        <p14:creationId xmlns:p14="http://schemas.microsoft.com/office/powerpoint/2010/main" val="5170194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9C18CA4-A159-C0DD-30A7-B1388A2EB608}"/>
              </a:ext>
            </a:extLst>
          </p:cNvPr>
          <p:cNvSpPr>
            <a:spLocks noGrp="1"/>
          </p:cNvSpPr>
          <p:nvPr>
            <p:ph idx="1"/>
          </p:nvPr>
        </p:nvSpPr>
        <p:spPr>
          <a:xfrm>
            <a:off x="838200" y="103238"/>
            <a:ext cx="10515600" cy="6754761"/>
          </a:xfrm>
        </p:spPr>
        <p:txBody>
          <a:bodyPr>
            <a:normAutofit lnSpcReduction="10000"/>
          </a:bodyPr>
          <a:lstStyle/>
          <a:p>
            <a:pPr marL="0" lvl="0" indent="0">
              <a:buNone/>
            </a:pPr>
            <a:r>
              <a:rPr lang="en-US" b="1" dirty="0"/>
              <a:t>d. Income receiving and payments: </a:t>
            </a:r>
            <a:r>
              <a:rPr lang="en-US" dirty="0"/>
              <a:t>commercial banks receives dividends , interest on debentures on behalf of their customers. </a:t>
            </a:r>
            <a:r>
              <a:rPr lang="en-US" dirty="0" err="1"/>
              <a:t>Similary</a:t>
            </a:r>
            <a:r>
              <a:rPr lang="en-US" dirty="0"/>
              <a:t>, they make payment of insurance premium, rent, income tax on behalf of customers.</a:t>
            </a:r>
          </a:p>
          <a:p>
            <a:pPr marL="0" lvl="0" indent="0">
              <a:buNone/>
            </a:pPr>
            <a:r>
              <a:rPr lang="en-US" b="1" dirty="0"/>
              <a:t>e. Acting as trustee and executor: </a:t>
            </a:r>
            <a:r>
              <a:rPr lang="en-US" dirty="0"/>
              <a:t>commercial banks also works as a trustee and executor of the property owned by customers.</a:t>
            </a:r>
          </a:p>
          <a:p>
            <a:pPr marL="0" indent="0">
              <a:buNone/>
            </a:pPr>
            <a:r>
              <a:rPr lang="en-US" b="1" dirty="0"/>
              <a:t>3. contingent function: </a:t>
            </a:r>
            <a:r>
              <a:rPr lang="en-US" dirty="0"/>
              <a:t>contingent functions are also called general utility functions which are as follows:</a:t>
            </a:r>
          </a:p>
          <a:p>
            <a:pPr lvl="0"/>
            <a:r>
              <a:rPr lang="en-US" b="1" dirty="0"/>
              <a:t>Locker </a:t>
            </a:r>
            <a:r>
              <a:rPr lang="en-US" b="1" dirty="0" err="1"/>
              <a:t>facilty</a:t>
            </a:r>
            <a:r>
              <a:rPr lang="en-US" b="1" dirty="0"/>
              <a:t>: </a:t>
            </a:r>
            <a:r>
              <a:rPr lang="en-US" dirty="0"/>
              <a:t>commercial banks provides the locker facility to their customers. The customers keep their valuable assets like gold , diamond </a:t>
            </a:r>
            <a:r>
              <a:rPr lang="en-US" dirty="0" err="1"/>
              <a:t>etc</a:t>
            </a:r>
            <a:r>
              <a:rPr lang="en-US" dirty="0"/>
              <a:t> and important documents in lockers for safe custody.</a:t>
            </a:r>
          </a:p>
          <a:p>
            <a:pPr lvl="0"/>
            <a:r>
              <a:rPr lang="en-US" b="1" dirty="0" err="1"/>
              <a:t>Travellers</a:t>
            </a:r>
            <a:r>
              <a:rPr lang="en-US" b="1" dirty="0"/>
              <a:t> cheque: </a:t>
            </a:r>
            <a:r>
              <a:rPr lang="en-US" dirty="0"/>
              <a:t>commercial banks issue </a:t>
            </a:r>
            <a:r>
              <a:rPr lang="en-US" dirty="0" err="1"/>
              <a:t>travellers</a:t>
            </a:r>
            <a:r>
              <a:rPr lang="en-US" dirty="0"/>
              <a:t> cheques to help their customers to travel without fear of theft or loss of money.</a:t>
            </a:r>
          </a:p>
          <a:p>
            <a:pPr lvl="0"/>
            <a:r>
              <a:rPr lang="en-US" b="1" dirty="0"/>
              <a:t>Letter of credit: </a:t>
            </a:r>
            <a:r>
              <a:rPr lang="en-US" dirty="0"/>
              <a:t>letter of credit (L/C) is issued by banks to their customers certifying their creditworthiness. Letter of credit is very useful in foreign trade.</a:t>
            </a:r>
          </a:p>
          <a:p>
            <a:pPr marL="0" indent="0">
              <a:buNone/>
            </a:pPr>
            <a:endParaRPr lang="en-US" dirty="0"/>
          </a:p>
        </p:txBody>
      </p:sp>
    </p:spTree>
    <p:extLst>
      <p:ext uri="{BB962C8B-B14F-4D97-AF65-F5344CB8AC3E}">
        <p14:creationId xmlns:p14="http://schemas.microsoft.com/office/powerpoint/2010/main" val="15565552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F09378-E867-A3E5-72A8-F84853E604D7}"/>
              </a:ext>
            </a:extLst>
          </p:cNvPr>
          <p:cNvSpPr>
            <a:spLocks noGrp="1"/>
          </p:cNvSpPr>
          <p:nvPr>
            <p:ph idx="1"/>
          </p:nvPr>
        </p:nvSpPr>
        <p:spPr>
          <a:xfrm>
            <a:off x="838200" y="0"/>
            <a:ext cx="10515600" cy="6858000"/>
          </a:xfrm>
        </p:spPr>
        <p:txBody>
          <a:bodyPr/>
          <a:lstStyle/>
          <a:p>
            <a:pPr lvl="0"/>
            <a:r>
              <a:rPr lang="en-US" b="1" dirty="0"/>
              <a:t>Dealing in foreign exchange</a:t>
            </a:r>
            <a:r>
              <a:rPr lang="en-US" dirty="0"/>
              <a:t>: commercial banks also helps their customers by engaging in foreign exchange dealings. Commercial bank performs this function with prior approval of central bank.</a:t>
            </a:r>
          </a:p>
          <a:p>
            <a:pPr lvl="0"/>
            <a:r>
              <a:rPr lang="en-US" b="1" dirty="0"/>
              <a:t>Collection of statistics: </a:t>
            </a:r>
            <a:r>
              <a:rPr lang="en-US" dirty="0"/>
              <a:t>commercial bank also collect various statistics of an economy relating to industry, trade, commerce, foreign exchange reserves etc. which helps for researchers and academicians. </a:t>
            </a:r>
          </a:p>
          <a:p>
            <a:pPr marL="0" indent="0">
              <a:buNone/>
            </a:pPr>
            <a:endParaRPr lang="en-US" dirty="0"/>
          </a:p>
        </p:txBody>
      </p:sp>
    </p:spTree>
    <p:extLst>
      <p:ext uri="{BB962C8B-B14F-4D97-AF65-F5344CB8AC3E}">
        <p14:creationId xmlns:p14="http://schemas.microsoft.com/office/powerpoint/2010/main" val="3945033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TotalTime>
  <Words>822</Words>
  <Application>Microsoft Office PowerPoint</Application>
  <PresentationFormat>Widescreen</PresentationFormat>
  <Paragraphs>24</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Define commercial bank and explain its functions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LAN</dc:creator>
  <cp:lastModifiedBy>LAN</cp:lastModifiedBy>
  <cp:revision>9</cp:revision>
  <dcterms:created xsi:type="dcterms:W3CDTF">2025-08-19T15:03:50Z</dcterms:created>
  <dcterms:modified xsi:type="dcterms:W3CDTF">2026-09-21T15:33:51Z</dcterms:modified>
</cp:coreProperties>
</file>