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1FC84F0-F60E-4E74-BC03-C460FD277A8E}"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485931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FC84F0-F60E-4E74-BC03-C460FD277A8E}"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1431209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FC84F0-F60E-4E74-BC03-C460FD277A8E}"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2399504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FC84F0-F60E-4E74-BC03-C460FD277A8E}"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3239074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FC84F0-F60E-4E74-BC03-C460FD277A8E}" type="datetimeFigureOut">
              <a:rPr lang="en-US" smtClean="0"/>
              <a:t>2/12/2025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3187203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FC84F0-F60E-4E74-BC03-C460FD277A8E}" type="datetimeFigureOut">
              <a:rPr lang="en-US" smtClean="0"/>
              <a:t>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866502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FC84F0-F60E-4E74-BC03-C460FD277A8E}" type="datetimeFigureOut">
              <a:rPr lang="en-US" smtClean="0"/>
              <a:t>2/12/2025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585176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FC84F0-F60E-4E74-BC03-C460FD277A8E}"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37106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FC84F0-F60E-4E74-BC03-C460FD277A8E}"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413522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FC84F0-F60E-4E74-BC03-C460FD277A8E}"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3914501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FC84F0-F60E-4E74-BC03-C460FD277A8E}"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CEAEFD-D6A4-4102-B525-73E3500FC0BC}" type="slidenum">
              <a:rPr lang="en-US" smtClean="0"/>
              <a:t>‹#›</a:t>
            </a:fld>
            <a:endParaRPr lang="en-US"/>
          </a:p>
        </p:txBody>
      </p:sp>
    </p:spTree>
    <p:extLst>
      <p:ext uri="{BB962C8B-B14F-4D97-AF65-F5344CB8AC3E}">
        <p14:creationId xmlns:p14="http://schemas.microsoft.com/office/powerpoint/2010/main" val="4217059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C84F0-F60E-4E74-BC03-C460FD277A8E}" type="datetimeFigureOut">
              <a:rPr lang="en-US" smtClean="0"/>
              <a:t>2/12/2025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CEAEFD-D6A4-4102-B525-73E3500FC0BC}" type="slidenum">
              <a:rPr lang="en-US" smtClean="0"/>
              <a:t>‹#›</a:t>
            </a:fld>
            <a:endParaRPr lang="en-US"/>
          </a:p>
        </p:txBody>
      </p:sp>
    </p:spTree>
    <p:extLst>
      <p:ext uri="{BB962C8B-B14F-4D97-AF65-F5344CB8AC3E}">
        <p14:creationId xmlns:p14="http://schemas.microsoft.com/office/powerpoint/2010/main" val="2656071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526696"/>
          </a:xfrm>
        </p:spPr>
        <p:txBody>
          <a:bodyPr>
            <a:normAutofit fontScale="90000"/>
          </a:bodyPr>
          <a:lstStyle/>
          <a:p>
            <a:r>
              <a:rPr lang="en-US" b="1" dirty="0"/>
              <a:t>                                     Statistics </a:t>
            </a:r>
          </a:p>
        </p:txBody>
      </p:sp>
      <p:sp>
        <p:nvSpPr>
          <p:cNvPr id="5" name="Content Placeholder 4"/>
          <p:cNvSpPr>
            <a:spLocks noGrp="1"/>
          </p:cNvSpPr>
          <p:nvPr>
            <p:ph idx="1"/>
          </p:nvPr>
        </p:nvSpPr>
        <p:spPr>
          <a:xfrm>
            <a:off x="838200" y="891822"/>
            <a:ext cx="10515600" cy="5858934"/>
          </a:xfrm>
        </p:spPr>
        <p:txBody>
          <a:bodyPr/>
          <a:lstStyle/>
          <a:p>
            <a:pPr marL="0" indent="0">
              <a:buNone/>
            </a:pPr>
            <a:r>
              <a:rPr lang="en-US" dirty="0"/>
              <a:t>Origin and Development of Statistics:</a:t>
            </a:r>
          </a:p>
          <a:p>
            <a:pPr marL="0" indent="0">
              <a:buNone/>
            </a:pPr>
            <a:r>
              <a:rPr lang="en-US" sz="1800" dirty="0"/>
              <a:t>It is not a new discipline-it is old as the human society itself.</a:t>
            </a:r>
          </a:p>
          <a:p>
            <a:pPr marL="0" indent="0">
              <a:buNone/>
            </a:pPr>
            <a:r>
              <a:rPr lang="en-US" sz="1800" dirty="0"/>
              <a:t>In ancient times, the scope of statistics was primarily limited to the collection of the following data by the government for framing military and fiscal policies:</a:t>
            </a:r>
          </a:p>
          <a:p>
            <a:pPr marL="0" indent="0">
              <a:buNone/>
            </a:pPr>
            <a:r>
              <a:rPr lang="en-US" sz="1800" dirty="0"/>
              <a:t>   </a:t>
            </a:r>
            <a:r>
              <a:rPr lang="en-US" sz="1800" dirty="0" err="1"/>
              <a:t>i</a:t>
            </a:r>
            <a:r>
              <a:rPr lang="en-US" sz="1800" dirty="0"/>
              <a:t>) age and sex-wise population of the country</a:t>
            </a:r>
          </a:p>
          <a:p>
            <a:pPr marL="0" indent="0">
              <a:buNone/>
            </a:pPr>
            <a:r>
              <a:rPr lang="en-US" sz="1800" dirty="0"/>
              <a:t>   ii) property and wealth of the country</a:t>
            </a:r>
          </a:p>
          <a:p>
            <a:pPr marL="0" indent="0">
              <a:buNone/>
            </a:pPr>
            <a:r>
              <a:rPr lang="en-US" sz="1800" dirty="0"/>
              <a:t>The former enabling the government to have an idea of the manpower of the country and the latter provide the information for the introduction of new taxes and levies.</a:t>
            </a:r>
          </a:p>
          <a:p>
            <a:pPr marL="0" indent="0">
              <a:buNone/>
            </a:pPr>
            <a:r>
              <a:rPr lang="en-US" sz="1800" dirty="0"/>
              <a:t>The earliest census of population and wealth was conducted by the Emperors of Egypt in connection with the construction of famous “Pyramids”. Such census were later held in England, Germany and other western countries.</a:t>
            </a:r>
          </a:p>
          <a:p>
            <a:pPr marL="0" indent="0">
              <a:buNone/>
            </a:pPr>
            <a:r>
              <a:rPr lang="en-US" sz="1800" dirty="0"/>
              <a:t>In India, official and administrative statistics existed even 2000 years ago-in particular during the reign of Chandragupta </a:t>
            </a:r>
            <a:r>
              <a:rPr lang="en-US" sz="1800" dirty="0" err="1"/>
              <a:t>Maurya</a:t>
            </a:r>
            <a:r>
              <a:rPr lang="en-US" sz="1800" dirty="0"/>
              <a:t> (324-300 BC).</a:t>
            </a:r>
          </a:p>
          <a:p>
            <a:pPr marL="0" indent="0">
              <a:buNone/>
            </a:pPr>
            <a:r>
              <a:rPr lang="en-US" sz="1800" dirty="0"/>
              <a:t>Collection of Vital statistics and registration of births and deaths were made even before 300 B.C. as mentioned in </a:t>
            </a:r>
            <a:r>
              <a:rPr lang="en-US" sz="1800" dirty="0" err="1"/>
              <a:t>Kautilya’s</a:t>
            </a:r>
            <a:r>
              <a:rPr lang="en-US" sz="1800" dirty="0"/>
              <a:t> </a:t>
            </a:r>
            <a:r>
              <a:rPr lang="en-US" sz="1800" dirty="0" err="1"/>
              <a:t>Arthashastra</a:t>
            </a:r>
            <a:r>
              <a:rPr lang="en-US" sz="1800" dirty="0"/>
              <a:t>.</a:t>
            </a:r>
          </a:p>
          <a:p>
            <a:pPr marL="0" indent="0">
              <a:buNone/>
            </a:pPr>
            <a:endParaRPr lang="en-US" sz="1800" dirty="0"/>
          </a:p>
        </p:txBody>
      </p:sp>
    </p:spTree>
    <p:extLst>
      <p:ext uri="{BB962C8B-B14F-4D97-AF65-F5344CB8AC3E}">
        <p14:creationId xmlns:p14="http://schemas.microsoft.com/office/powerpoint/2010/main" val="1993573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0622"/>
            <a:ext cx="10515600" cy="5996341"/>
          </a:xfrm>
        </p:spPr>
        <p:txBody>
          <a:bodyPr>
            <a:normAutofit fontScale="92500" lnSpcReduction="20000"/>
          </a:bodyPr>
          <a:lstStyle/>
          <a:p>
            <a:pPr marL="0" indent="0">
              <a:buNone/>
            </a:pPr>
            <a:r>
              <a:rPr lang="en-US" b="1" dirty="0"/>
              <a:t>Statistical System in Nepal – A Review </a:t>
            </a:r>
          </a:p>
          <a:p>
            <a:pPr marL="0" indent="0">
              <a:buNone/>
            </a:pPr>
            <a:r>
              <a:rPr lang="en-US" sz="1800" dirty="0"/>
              <a:t>• Prior to 1950  – official statistics in terms of population statistics was used to be released by the office namely “</a:t>
            </a:r>
            <a:r>
              <a:rPr lang="en-US" sz="1800" dirty="0" err="1"/>
              <a:t>Janasangkhya</a:t>
            </a:r>
            <a:r>
              <a:rPr lang="en-US" sz="1800" dirty="0"/>
              <a:t> </a:t>
            </a:r>
            <a:r>
              <a:rPr lang="en-US" sz="1800" dirty="0" err="1"/>
              <a:t>Goshwara</a:t>
            </a:r>
            <a:r>
              <a:rPr lang="en-US" sz="1800" dirty="0"/>
              <a:t>”(Population Statistics Office)  and “</a:t>
            </a:r>
            <a:r>
              <a:rPr lang="en-US" sz="1800" dirty="0" err="1"/>
              <a:t>Audhyogik</a:t>
            </a:r>
            <a:r>
              <a:rPr lang="en-US" sz="1800" dirty="0"/>
              <a:t> </a:t>
            </a:r>
            <a:r>
              <a:rPr lang="en-US" sz="1800" dirty="0" err="1"/>
              <a:t>Byaparik</a:t>
            </a:r>
            <a:r>
              <a:rPr lang="en-US" sz="1800" dirty="0"/>
              <a:t> </a:t>
            </a:r>
            <a:r>
              <a:rPr lang="en-US" sz="1800" dirty="0" err="1"/>
              <a:t>Samachar</a:t>
            </a:r>
            <a:r>
              <a:rPr lang="en-US" sz="1800" dirty="0"/>
              <a:t> </a:t>
            </a:r>
            <a:r>
              <a:rPr lang="en-US" sz="1800" dirty="0" err="1"/>
              <a:t>Sangraha</a:t>
            </a:r>
            <a:r>
              <a:rPr lang="en-US" sz="1800" dirty="0"/>
              <a:t> </a:t>
            </a:r>
            <a:r>
              <a:rPr lang="en-US" sz="1800" dirty="0" err="1"/>
              <a:t>Addaa</a:t>
            </a:r>
            <a:r>
              <a:rPr lang="en-US" sz="1800" dirty="0"/>
              <a:t>” (Industrial and trade information compilation Office) </a:t>
            </a:r>
          </a:p>
          <a:p>
            <a:pPr marL="0" indent="0">
              <a:buNone/>
            </a:pPr>
            <a:r>
              <a:rPr lang="en-US" sz="1800" dirty="0"/>
              <a:t>• Establishment of “</a:t>
            </a:r>
            <a:r>
              <a:rPr lang="en-US" sz="1800" dirty="0" err="1"/>
              <a:t>Sangkhya</a:t>
            </a:r>
            <a:r>
              <a:rPr lang="en-US" sz="1800" dirty="0"/>
              <a:t> </a:t>
            </a:r>
            <a:r>
              <a:rPr lang="en-US" sz="1800" dirty="0" err="1"/>
              <a:t>Bibhag</a:t>
            </a:r>
            <a:r>
              <a:rPr lang="en-US" sz="1800" dirty="0"/>
              <a:t>” (Department of Statistics)  1949  that conducted Population Census 1952/54</a:t>
            </a:r>
          </a:p>
          <a:p>
            <a:pPr marL="0" indent="0">
              <a:buNone/>
            </a:pPr>
            <a:r>
              <a:rPr lang="en-US" sz="1800" dirty="0"/>
              <a:t> • Adoption of Statistical Act 1958</a:t>
            </a:r>
          </a:p>
          <a:p>
            <a:pPr marL="0" indent="0">
              <a:buNone/>
            </a:pPr>
            <a:r>
              <a:rPr lang="en-US" sz="1800" dirty="0"/>
              <a:t>• Based on Statistical Act, Established CBS (central bureau of statistics ) in January 1, 1959 (</a:t>
            </a:r>
            <a:r>
              <a:rPr lang="en-US" sz="1800" dirty="0" err="1"/>
              <a:t>Poush</a:t>
            </a:r>
            <a:r>
              <a:rPr lang="en-US" sz="1800" dirty="0"/>
              <a:t> 17, 2015) </a:t>
            </a:r>
          </a:p>
          <a:p>
            <a:pPr marL="0" indent="0">
              <a:buNone/>
            </a:pPr>
            <a:r>
              <a:rPr lang="en-US" sz="1800" dirty="0"/>
              <a:t>• According to the provision of the Statistical Act, CBS is the sole authorized agency responsible to collect, process, analyze and disseminate data.</a:t>
            </a:r>
          </a:p>
          <a:p>
            <a:pPr marL="0" indent="0">
              <a:buNone/>
            </a:pPr>
            <a:r>
              <a:rPr lang="en-US" sz="1800" b="1" dirty="0"/>
              <a:t>Major Stakeholders in Statistical System </a:t>
            </a:r>
          </a:p>
          <a:p>
            <a:pPr marL="0" indent="0">
              <a:buNone/>
            </a:pPr>
            <a:r>
              <a:rPr lang="en-US" sz="1800" dirty="0"/>
              <a:t>• </a:t>
            </a:r>
            <a:r>
              <a:rPr lang="en-US" sz="1800" b="1" dirty="0"/>
              <a:t>Key Data Producers</a:t>
            </a:r>
          </a:p>
          <a:p>
            <a:pPr marL="0" indent="0">
              <a:buNone/>
            </a:pPr>
            <a:r>
              <a:rPr lang="en-US" sz="1800" dirty="0"/>
              <a:t> – CBS </a:t>
            </a:r>
          </a:p>
          <a:p>
            <a:pPr marL="0" indent="0">
              <a:buNone/>
            </a:pPr>
            <a:r>
              <a:rPr lang="en-US" sz="1800" dirty="0"/>
              <a:t>- Other Government Organizations (Ministries, Departments) – </a:t>
            </a:r>
          </a:p>
          <a:p>
            <a:pPr marL="0" indent="0">
              <a:buNone/>
            </a:pPr>
            <a:r>
              <a:rPr lang="en-US" sz="1800" dirty="0"/>
              <a:t>- Nepal </a:t>
            </a:r>
            <a:r>
              <a:rPr lang="en-US" sz="1800" dirty="0" err="1"/>
              <a:t>Rastra</a:t>
            </a:r>
            <a:r>
              <a:rPr lang="en-US" sz="1800" dirty="0"/>
              <a:t> Bank (Central Bank) </a:t>
            </a:r>
          </a:p>
          <a:p>
            <a:pPr marL="0" indent="0">
              <a:buNone/>
            </a:pPr>
            <a:r>
              <a:rPr lang="en-US" sz="1800" dirty="0"/>
              <a:t>- Non‐governmental Organizations </a:t>
            </a:r>
          </a:p>
          <a:p>
            <a:pPr marL="0" indent="0">
              <a:buNone/>
            </a:pPr>
            <a:r>
              <a:rPr lang="en-US" sz="1800" dirty="0"/>
              <a:t>– Private Agencies (FNCCI, TPC)</a:t>
            </a:r>
          </a:p>
          <a:p>
            <a:pPr marL="0" indent="0">
              <a:buNone/>
            </a:pPr>
            <a:r>
              <a:rPr lang="en-US" sz="1800" dirty="0"/>
              <a:t> • Funding/Supporting Agencies (ADB, WB, UNDP, UNFPA/UNICEF, IMF, DFID, JICA…) </a:t>
            </a:r>
          </a:p>
          <a:p>
            <a:pPr marL="0" indent="0">
              <a:buNone/>
            </a:pPr>
            <a:r>
              <a:rPr lang="en-US" sz="1800" dirty="0"/>
              <a:t>• Universities </a:t>
            </a:r>
          </a:p>
          <a:p>
            <a:pPr marL="0" indent="0">
              <a:buNone/>
            </a:pPr>
            <a:r>
              <a:rPr lang="en-US" sz="1800" dirty="0"/>
              <a:t>• Academicians </a:t>
            </a:r>
          </a:p>
          <a:p>
            <a:pPr marL="0" indent="0">
              <a:buNone/>
            </a:pPr>
            <a:r>
              <a:rPr lang="en-US" sz="1800" dirty="0"/>
              <a:t>• Data Users</a:t>
            </a:r>
          </a:p>
        </p:txBody>
      </p:sp>
    </p:spTree>
    <p:extLst>
      <p:ext uri="{BB962C8B-B14F-4D97-AF65-F5344CB8AC3E}">
        <p14:creationId xmlns:p14="http://schemas.microsoft.com/office/powerpoint/2010/main" val="318002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0253"/>
          </a:xfrm>
        </p:spPr>
        <p:txBody>
          <a:bodyPr>
            <a:normAutofit fontScale="90000"/>
          </a:bodyPr>
          <a:lstStyle/>
          <a:p>
            <a:r>
              <a:rPr lang="en-US" b="1" dirty="0"/>
              <a:t>Definition of statistics</a:t>
            </a:r>
          </a:p>
        </p:txBody>
      </p:sp>
      <p:sp>
        <p:nvSpPr>
          <p:cNvPr id="3" name="Content Placeholder 2"/>
          <p:cNvSpPr>
            <a:spLocks noGrp="1"/>
          </p:cNvSpPr>
          <p:nvPr>
            <p:ph idx="1"/>
          </p:nvPr>
        </p:nvSpPr>
        <p:spPr>
          <a:xfrm>
            <a:off x="838200" y="835378"/>
            <a:ext cx="10515600" cy="5915378"/>
          </a:xfrm>
        </p:spPr>
        <p:txBody>
          <a:bodyPr/>
          <a:lstStyle/>
          <a:p>
            <a:pPr marL="0" indent="0">
              <a:buNone/>
            </a:pPr>
            <a:r>
              <a:rPr lang="en-US" sz="2400" dirty="0"/>
              <a:t>Different writer have defined statistics in different way and these can be broadly categories into two groups:</a:t>
            </a:r>
          </a:p>
          <a:p>
            <a:pPr marL="514350" indent="-514350">
              <a:buAutoNum type="alphaLcParenR"/>
            </a:pPr>
            <a:r>
              <a:rPr lang="en-US" sz="2400" b="1" dirty="0"/>
              <a:t>Singular definition of statistics: </a:t>
            </a:r>
          </a:p>
          <a:p>
            <a:pPr marL="0" indent="0">
              <a:buNone/>
            </a:pPr>
            <a:r>
              <a:rPr lang="en-US" sz="2400" dirty="0"/>
              <a:t>     In singular sense, statistics means “ the science of collection, presentation, analysis and interpretation of numerical data”.</a:t>
            </a:r>
          </a:p>
          <a:p>
            <a:pPr marL="0" indent="0">
              <a:buNone/>
            </a:pPr>
            <a:endParaRPr lang="en-US" sz="2400"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862578" y="-633224"/>
            <a:ext cx="4024489" cy="10957957"/>
          </a:xfrm>
          <a:prstGeom prst="rect">
            <a:avLst/>
          </a:prstGeom>
        </p:spPr>
      </p:pic>
    </p:spTree>
    <p:extLst>
      <p:ext uri="{BB962C8B-B14F-4D97-AF65-F5344CB8AC3E}">
        <p14:creationId xmlns:p14="http://schemas.microsoft.com/office/powerpoint/2010/main" val="1583089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214488"/>
            <a:ext cx="11692890" cy="6529211"/>
          </a:xfrm>
        </p:spPr>
        <p:txBody>
          <a:bodyPr>
            <a:normAutofit lnSpcReduction="10000"/>
          </a:bodyPr>
          <a:lstStyle/>
          <a:p>
            <a:pPr marL="0" indent="0">
              <a:buNone/>
            </a:pPr>
            <a:r>
              <a:rPr lang="en-US" b="1" dirty="0"/>
              <a:t>b) Plural definition of statistics:</a:t>
            </a:r>
          </a:p>
          <a:p>
            <a:pPr marL="0" indent="0">
              <a:buNone/>
            </a:pPr>
            <a:r>
              <a:rPr lang="en-US" sz="2400" dirty="0"/>
              <a:t> In Plural sense, statistics is defined as “ the numerical set of data collected systematically for a predetermined purpose.”</a:t>
            </a:r>
          </a:p>
          <a:p>
            <a:pPr marL="0" indent="0">
              <a:buNone/>
            </a:pPr>
            <a:r>
              <a:rPr lang="en-US" sz="2400" dirty="0"/>
              <a:t>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b="1" dirty="0"/>
              <a:t>Explanation of the definition</a:t>
            </a:r>
            <a:r>
              <a:rPr lang="en-US" sz="2400" dirty="0"/>
              <a:t>:</a:t>
            </a:r>
          </a:p>
          <a:p>
            <a:pPr marL="0" indent="0">
              <a:buNone/>
            </a:pPr>
            <a:r>
              <a:rPr lang="en-US" sz="2400" dirty="0"/>
              <a:t>1) </a:t>
            </a:r>
            <a:r>
              <a:rPr lang="en-US" sz="2400" b="1" dirty="0"/>
              <a:t>Aggregate of facts</a:t>
            </a:r>
            <a:r>
              <a:rPr lang="en-US" sz="2400" dirty="0"/>
              <a:t>: according to </a:t>
            </a:r>
            <a:r>
              <a:rPr lang="en-US" sz="2400" dirty="0" err="1"/>
              <a:t>Secrist</a:t>
            </a:r>
            <a:r>
              <a:rPr lang="en-US" sz="2400" dirty="0"/>
              <a:t>, statistics is aggregate of facts. A single unit of the study cannot be considered as statistics. It should be in aggregate manner. For instance, the height of an individual or the price of particular commodity do not form statistics as such figures are </a:t>
            </a:r>
            <a:r>
              <a:rPr lang="en-US" sz="2400" dirty="0" err="1"/>
              <a:t>uncomparable</a:t>
            </a:r>
            <a:r>
              <a:rPr lang="en-US" sz="2400" dirty="0"/>
              <a:t>. However, aggregate of figures of births, deaths, sales, profit </a:t>
            </a:r>
            <a:r>
              <a:rPr lang="en-US" sz="2400" dirty="0" err="1"/>
              <a:t>etc</a:t>
            </a:r>
            <a:r>
              <a:rPr lang="en-US" sz="2400" dirty="0"/>
              <a:t> over different periods will constitute statistics.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624270" y="-2462333"/>
            <a:ext cx="2752963" cy="10904222"/>
          </a:xfrm>
          <a:prstGeom prst="rect">
            <a:avLst/>
          </a:prstGeom>
        </p:spPr>
      </p:pic>
    </p:spTree>
    <p:extLst>
      <p:ext uri="{BB962C8B-B14F-4D97-AF65-F5344CB8AC3E}">
        <p14:creationId xmlns:p14="http://schemas.microsoft.com/office/powerpoint/2010/main" val="952445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8044"/>
            <a:ext cx="10515600" cy="6699956"/>
          </a:xfrm>
        </p:spPr>
        <p:txBody>
          <a:bodyPr/>
          <a:lstStyle/>
          <a:p>
            <a:pPr marL="0" indent="0">
              <a:buNone/>
            </a:pPr>
            <a:r>
              <a:rPr lang="en-US" sz="3200" dirty="0"/>
              <a:t>2) </a:t>
            </a:r>
            <a:r>
              <a:rPr lang="en-US" sz="3200" b="1" dirty="0"/>
              <a:t>Affected by multiplicity of causes</a:t>
            </a:r>
            <a:r>
              <a:rPr lang="en-US" sz="3200" dirty="0"/>
              <a:t>: statistical data are generally affected by a number of factors related with it. For example, measure the production of crops is affected by seeds used, fertilizer, irrigation, methods of farming etc.</a:t>
            </a:r>
          </a:p>
          <a:p>
            <a:pPr marL="0" indent="0">
              <a:buNone/>
            </a:pPr>
            <a:r>
              <a:rPr lang="en-US" sz="3200" dirty="0"/>
              <a:t>3) </a:t>
            </a:r>
            <a:r>
              <a:rPr lang="en-US" sz="3200" b="1" dirty="0"/>
              <a:t>Numerically Expressed</a:t>
            </a:r>
            <a:r>
              <a:rPr lang="en-US" sz="3200" dirty="0"/>
              <a:t>: only the numerical data constitute statistics. For example, the statements like “ the production of crop is increasing” does not constitute statistics. But if we say, “the production of crop is increased by 20%” it is termed as statistics. Hence, the qualitative characteristics like honesty, beauty </a:t>
            </a:r>
            <a:r>
              <a:rPr lang="en-US" sz="3200" dirty="0" err="1"/>
              <a:t>etc</a:t>
            </a:r>
            <a:r>
              <a:rPr lang="en-US" sz="3200" dirty="0"/>
              <a:t> which can not be measured quantitatively does not constitute statistics.</a:t>
            </a:r>
          </a:p>
          <a:p>
            <a:pPr marL="0" indent="0">
              <a:buNone/>
            </a:pPr>
            <a:endParaRPr lang="en-US" sz="3200" dirty="0"/>
          </a:p>
          <a:p>
            <a:pPr marL="0" indent="0">
              <a:buNone/>
            </a:pPr>
            <a:r>
              <a:rPr lang="en-US" sz="2400" dirty="0"/>
              <a:t> </a:t>
            </a:r>
            <a:br>
              <a:rPr lang="en-US" sz="2400" dirty="0"/>
            </a:br>
            <a:endParaRPr lang="en-US" sz="2400" dirty="0"/>
          </a:p>
        </p:txBody>
      </p:sp>
    </p:spTree>
    <p:extLst>
      <p:ext uri="{BB962C8B-B14F-4D97-AF65-F5344CB8AC3E}">
        <p14:creationId xmlns:p14="http://schemas.microsoft.com/office/powerpoint/2010/main" val="3447773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466" y="146050"/>
            <a:ext cx="11593689" cy="6711950"/>
          </a:xfrm>
        </p:spPr>
      </p:pic>
    </p:spTree>
    <p:extLst>
      <p:ext uri="{BB962C8B-B14F-4D97-AF65-F5344CB8AC3E}">
        <p14:creationId xmlns:p14="http://schemas.microsoft.com/office/powerpoint/2010/main" val="972572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1853"/>
          </a:xfrm>
        </p:spPr>
        <p:txBody>
          <a:bodyPr>
            <a:normAutofit fontScale="90000"/>
          </a:bodyPr>
          <a:lstStyle/>
          <a:p>
            <a:r>
              <a:rPr lang="en-US" b="1" dirty="0"/>
              <a:t>Scope and importance of statistics</a:t>
            </a:r>
          </a:p>
        </p:txBody>
      </p:sp>
      <p:sp>
        <p:nvSpPr>
          <p:cNvPr id="3" name="Content Placeholder 2"/>
          <p:cNvSpPr>
            <a:spLocks noGrp="1"/>
          </p:cNvSpPr>
          <p:nvPr>
            <p:ph idx="1"/>
          </p:nvPr>
        </p:nvSpPr>
        <p:spPr>
          <a:xfrm>
            <a:off x="79021" y="1016000"/>
            <a:ext cx="11875911" cy="5723467"/>
          </a:xfrm>
        </p:spPr>
        <p:txBody>
          <a:bodyPr/>
          <a:lstStyle/>
          <a:p>
            <a:pPr marL="0" indent="0">
              <a:buNone/>
            </a:pPr>
            <a:r>
              <a:rPr lang="en-US" dirty="0"/>
              <a:t>In ancient times, statistics was regarded only as the science of state affairs and was used to collect information relating to crimes, military strength, population, wealth etc.</a:t>
            </a:r>
          </a:p>
          <a:p>
            <a:pPr marL="0" indent="0">
              <a:buNone/>
            </a:pPr>
            <a:r>
              <a:rPr lang="en-US" dirty="0"/>
              <a:t>But due to the development of statistical techniques during the last few decades, it is viewed not only as a mere device for collecting numerical data but as a means of sound techniques for their analysis and drawing valid conclusions from them.</a:t>
            </a:r>
          </a:p>
          <a:p>
            <a:pPr marL="0" indent="0">
              <a:buNone/>
            </a:pPr>
            <a:r>
              <a:rPr lang="en-US" dirty="0"/>
              <a:t>Now, it has numerous applications in various diversified fields such as economics, accounting, planning, auditing, business, sociology etc.</a:t>
            </a:r>
          </a:p>
        </p:txBody>
      </p:sp>
    </p:spTree>
    <p:extLst>
      <p:ext uri="{BB962C8B-B14F-4D97-AF65-F5344CB8AC3E}">
        <p14:creationId xmlns:p14="http://schemas.microsoft.com/office/powerpoint/2010/main" val="3009558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0875"/>
          </a:xfrm>
        </p:spPr>
        <p:txBody>
          <a:bodyPr>
            <a:normAutofit fontScale="90000"/>
          </a:bodyPr>
          <a:lstStyle/>
          <a:p>
            <a:r>
              <a:rPr lang="en-US" dirty="0" err="1"/>
              <a:t>Contd</a:t>
            </a:r>
            <a:r>
              <a:rPr lang="en-US" dirty="0"/>
              <a:t>….</a:t>
            </a:r>
          </a:p>
        </p:txBody>
      </p:sp>
      <p:sp>
        <p:nvSpPr>
          <p:cNvPr id="3" name="Content Placeholder 2"/>
          <p:cNvSpPr>
            <a:spLocks noGrp="1"/>
          </p:cNvSpPr>
          <p:nvPr>
            <p:ph idx="1"/>
          </p:nvPr>
        </p:nvSpPr>
        <p:spPr>
          <a:xfrm>
            <a:off x="838200" y="1016000"/>
            <a:ext cx="10515600" cy="5842000"/>
          </a:xfrm>
        </p:spPr>
        <p:txBody>
          <a:bodyPr/>
          <a:lstStyle/>
          <a:p>
            <a:pPr marL="0" indent="0">
              <a:buNone/>
            </a:pPr>
            <a:r>
              <a:rPr lang="en-US" dirty="0"/>
              <a:t>Importance of statistics in different disciplines can be explained as below:</a:t>
            </a:r>
          </a:p>
          <a:p>
            <a:pPr marL="514350" indent="-514350">
              <a:buAutoNum type="alphaLcParenR"/>
            </a:pPr>
            <a:r>
              <a:rPr lang="en-US" b="1" dirty="0"/>
              <a:t>Statistics in Economics</a:t>
            </a:r>
            <a:r>
              <a:rPr lang="en-US" dirty="0"/>
              <a:t>: Statistical data and advanced techniques of statistical analysis are immensely useful in the solution of a variety of economic problems such as consumption, production, distribution of income, prices, investment, saving etc. For example, consumption statistics helps to know the purchasing capacity and standard of living of different sections of the society. Similarly, Income and wealth statistics helps to reduce the disparities of income. Besides it, statistics related to macro economic variables like production, income, expenditure, saving, investment </a:t>
            </a:r>
            <a:r>
              <a:rPr lang="en-US" dirty="0" err="1"/>
              <a:t>etc</a:t>
            </a:r>
            <a:r>
              <a:rPr lang="en-US" dirty="0"/>
              <a:t> are used for the compilation of National Accounts.</a:t>
            </a:r>
          </a:p>
          <a:p>
            <a:pPr marL="0" indent="0">
              <a:buNone/>
            </a:pPr>
            <a:r>
              <a:rPr lang="en-US" dirty="0"/>
              <a:t>      Time series analysis, forecasting, index numbers, regression analysis </a:t>
            </a:r>
            <a:r>
              <a:rPr lang="en-US" dirty="0" err="1"/>
              <a:t>etc</a:t>
            </a:r>
            <a:r>
              <a:rPr lang="en-US" dirty="0"/>
              <a:t> are important statistical techniques to analyze economic data.</a:t>
            </a:r>
          </a:p>
        </p:txBody>
      </p:sp>
    </p:spTree>
    <p:extLst>
      <p:ext uri="{BB962C8B-B14F-4D97-AF65-F5344CB8AC3E}">
        <p14:creationId xmlns:p14="http://schemas.microsoft.com/office/powerpoint/2010/main" val="324262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889" y="191911"/>
            <a:ext cx="11240911" cy="5985052"/>
          </a:xfrm>
        </p:spPr>
        <p:txBody>
          <a:bodyPr/>
          <a:lstStyle/>
          <a:p>
            <a:pPr marL="0" indent="0">
              <a:buNone/>
            </a:pPr>
            <a:r>
              <a:rPr lang="en-US" dirty="0"/>
              <a:t>b) </a:t>
            </a:r>
            <a:r>
              <a:rPr lang="en-US" b="1" dirty="0"/>
              <a:t>Statistics in business and management</a:t>
            </a:r>
            <a:r>
              <a:rPr lang="en-US" dirty="0"/>
              <a:t>: various statistical tools and techniques are used by large business corporation in making Marketing Decisions, Inventory control, Accounting, Sales control, Quality control and so on.</a:t>
            </a:r>
          </a:p>
          <a:p>
            <a:pPr marL="0" indent="0">
              <a:buNone/>
            </a:pPr>
            <a:r>
              <a:rPr lang="en-US" dirty="0"/>
              <a:t>c) </a:t>
            </a:r>
            <a:r>
              <a:rPr lang="en-US" b="1" dirty="0"/>
              <a:t>Statistics in Planning</a:t>
            </a:r>
            <a:r>
              <a:rPr lang="en-US" dirty="0"/>
              <a:t>: statistics is indispensable in planning- may it be in business, economics or government level. In order to achieve pre-determined goals and for efficient planning, statistical tools are required. For instance, the government must have an idea of the age and sex-wise break up of the population projections of the country in order to capitalize demographic dividend. This can be achieved only from the powerful statistical tool of forecasting.</a:t>
            </a:r>
          </a:p>
          <a:p>
            <a:pPr marL="0" indent="0">
              <a:buNone/>
            </a:pPr>
            <a:r>
              <a:rPr lang="en-US" dirty="0"/>
              <a:t>d) </a:t>
            </a:r>
            <a:r>
              <a:rPr lang="en-US" b="1" dirty="0"/>
              <a:t>Statistics in mathematics</a:t>
            </a:r>
            <a:r>
              <a:rPr lang="en-US" dirty="0"/>
              <a:t>: Statistics is a branch of applied mathematics. In order to formulate various mathematical models, statistics plays a crucial role. </a:t>
            </a:r>
          </a:p>
        </p:txBody>
      </p:sp>
    </p:spTree>
    <p:extLst>
      <p:ext uri="{BB962C8B-B14F-4D97-AF65-F5344CB8AC3E}">
        <p14:creationId xmlns:p14="http://schemas.microsoft.com/office/powerpoint/2010/main" val="1172894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48356"/>
            <a:ext cx="10515600" cy="5928607"/>
          </a:xfrm>
        </p:spPr>
        <p:txBody>
          <a:bodyPr/>
          <a:lstStyle/>
          <a:p>
            <a:pPr marL="0" indent="0">
              <a:buNone/>
            </a:pPr>
            <a:r>
              <a:rPr lang="en-US" dirty="0"/>
              <a:t>e) </a:t>
            </a:r>
            <a:r>
              <a:rPr lang="en-US" b="1" dirty="0"/>
              <a:t>Statistics in social science</a:t>
            </a:r>
            <a:r>
              <a:rPr lang="en-US" dirty="0"/>
              <a:t>: every social phenomenon is affected by factors which </a:t>
            </a:r>
            <a:r>
              <a:rPr lang="en-US"/>
              <a:t>brings variation </a:t>
            </a:r>
            <a:r>
              <a:rPr lang="en-US" dirty="0"/>
              <a:t>in observations. Statistical tools like regression and correlation analysis are used to study and isolate the effect of these factors on the given observation. The most important application of statistics in sociology is in the field of Demographic projections like birth rate, death rate, population growth etc.</a:t>
            </a:r>
          </a:p>
          <a:p>
            <a:pPr marL="0" indent="0">
              <a:buNone/>
            </a:pPr>
            <a:r>
              <a:rPr lang="en-US" dirty="0"/>
              <a:t>f) </a:t>
            </a:r>
            <a:r>
              <a:rPr lang="en-US" b="1" dirty="0"/>
              <a:t>Statistics in psychology and Education</a:t>
            </a:r>
            <a:r>
              <a:rPr lang="en-US" dirty="0"/>
              <a:t>: Statistics is widely used in the scaling of mental tests and other psychological data, for determining the Intelligence Quotient (I.Q) etc.</a:t>
            </a:r>
          </a:p>
          <a:p>
            <a:pPr marL="0" indent="0">
              <a:buNone/>
            </a:pPr>
            <a:r>
              <a:rPr lang="en-US" dirty="0"/>
              <a:t>  Besides it, in the field of medical science and biology, astronomy, insurance </a:t>
            </a:r>
            <a:r>
              <a:rPr lang="en-US" dirty="0" err="1"/>
              <a:t>etc</a:t>
            </a:r>
            <a:r>
              <a:rPr lang="en-US" dirty="0"/>
              <a:t> there is the immense use of statistics.</a:t>
            </a:r>
          </a:p>
        </p:txBody>
      </p:sp>
    </p:spTree>
    <p:extLst>
      <p:ext uri="{BB962C8B-B14F-4D97-AF65-F5344CB8AC3E}">
        <p14:creationId xmlns:p14="http://schemas.microsoft.com/office/powerpoint/2010/main" val="805809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1853"/>
          </a:xfrm>
        </p:spPr>
        <p:txBody>
          <a:bodyPr>
            <a:normAutofit fontScale="90000"/>
          </a:bodyPr>
          <a:lstStyle/>
          <a:p>
            <a:r>
              <a:rPr lang="en-US" b="1" dirty="0"/>
              <a:t>Limitation/weakness of Statistics</a:t>
            </a:r>
          </a:p>
        </p:txBody>
      </p:sp>
      <p:sp>
        <p:nvSpPr>
          <p:cNvPr id="3" name="Content Placeholder 2"/>
          <p:cNvSpPr>
            <a:spLocks noGrp="1"/>
          </p:cNvSpPr>
          <p:nvPr>
            <p:ph idx="1"/>
          </p:nvPr>
        </p:nvSpPr>
        <p:spPr>
          <a:xfrm>
            <a:off x="146756" y="936978"/>
            <a:ext cx="11796888" cy="5757333"/>
          </a:xfrm>
        </p:spPr>
        <p:txBody>
          <a:bodyPr/>
          <a:lstStyle/>
          <a:p>
            <a:pPr marL="0" indent="0">
              <a:buNone/>
            </a:pPr>
            <a:r>
              <a:rPr lang="en-US" dirty="0"/>
              <a:t>Although statistics is indispensable in various fields, it has some limitations:</a:t>
            </a:r>
          </a:p>
          <a:p>
            <a:pPr marL="514350" indent="-514350">
              <a:buAutoNum type="alphaLcParenR"/>
            </a:pPr>
            <a:r>
              <a:rPr lang="en-US" b="1" dirty="0"/>
              <a:t>It does not study about qualitative phenomenon</a:t>
            </a:r>
            <a:r>
              <a:rPr lang="en-US" dirty="0"/>
              <a:t>: statistics only deal with the quantitative variables but it can not be used to study qualitative characteristics like honesty, welfare, beauty etc.</a:t>
            </a:r>
          </a:p>
          <a:p>
            <a:pPr marL="514350" indent="-514350">
              <a:buAutoNum type="alphaLcParenR"/>
            </a:pPr>
            <a:r>
              <a:rPr lang="en-US" b="1" dirty="0"/>
              <a:t>It does not deal with individual</a:t>
            </a:r>
            <a:r>
              <a:rPr lang="en-US" dirty="0"/>
              <a:t>: By statistics  we mean aggregate of facts. It does not deal with an object or a person or an event in isolation. This is a serious limitation of statistics. </a:t>
            </a:r>
          </a:p>
          <a:p>
            <a:pPr marL="514350" indent="-514350">
              <a:buAutoNum type="alphaLcParenR"/>
            </a:pPr>
            <a:r>
              <a:rPr lang="en-US" b="1"/>
              <a:t>Statistics </a:t>
            </a:r>
            <a:r>
              <a:rPr lang="en-US" b="1" dirty="0"/>
              <a:t>is liable to be misused</a:t>
            </a:r>
            <a:r>
              <a:rPr lang="en-US" dirty="0"/>
              <a:t>: due to improper use of statistical techniques and the inherent human bias in data collection and presentation, the conclusions drawn thereof may not be valid. </a:t>
            </a:r>
          </a:p>
          <a:p>
            <a:pPr marL="514350" indent="-514350">
              <a:buAutoNum type="alphaLcParenR"/>
            </a:pPr>
            <a:r>
              <a:rPr lang="en-US" b="1" dirty="0"/>
              <a:t>Statistical laws are not exact</a:t>
            </a:r>
            <a:r>
              <a:rPr lang="en-US" dirty="0"/>
              <a:t>: since the statistical laws are probabilistic in nature, inferences based on them are only approximate and not exact like the inferences based on mathematical or scientific laws. </a:t>
            </a:r>
          </a:p>
          <a:p>
            <a:pPr marL="514350" indent="-514350">
              <a:buAutoNum type="alphaLcParenR"/>
            </a:pPr>
            <a:endParaRPr lang="en-US" dirty="0"/>
          </a:p>
        </p:txBody>
      </p:sp>
    </p:spTree>
    <p:extLst>
      <p:ext uri="{BB962C8B-B14F-4D97-AF65-F5344CB8AC3E}">
        <p14:creationId xmlns:p14="http://schemas.microsoft.com/office/powerpoint/2010/main" val="16982463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TotalTime>
  <Words>1353</Words>
  <Application>Microsoft Office PowerPoint</Application>
  <PresentationFormat>Widescreen</PresentationFormat>
  <Paragraphs>66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                                     Statistics </vt:lpstr>
      <vt:lpstr>PowerPoint Presentation</vt:lpstr>
      <vt:lpstr>Definition of statistics</vt:lpstr>
      <vt:lpstr>PowerPoint Presentation</vt:lpstr>
      <vt:lpstr>PowerPoint Presentation</vt:lpstr>
      <vt:lpstr>PowerPoint Presentation</vt:lpstr>
      <vt:lpstr>Scope and importance of statistics</vt:lpstr>
      <vt:lpstr>Contd….</vt:lpstr>
      <vt:lpstr>PowerPoint Presentation</vt:lpstr>
      <vt:lpstr>PowerPoint Presentation</vt:lpstr>
      <vt:lpstr>Limitation/weakness of Statistics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Microsoft account</dc:creator>
  <cp:lastModifiedBy>LAN</cp:lastModifiedBy>
  <cp:revision>44</cp:revision>
  <dcterms:created xsi:type="dcterms:W3CDTF">2022-01-27T09:24:34Z</dcterms:created>
  <dcterms:modified xsi:type="dcterms:W3CDTF">2025-02-12T14:32:28Z</dcterms:modified>
</cp:coreProperties>
</file>