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91886-19CD-CC9B-A817-B9EC6D5CA2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8CEF19-0E3C-7F11-EC5C-77C30791A6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5E7180-4FD2-A3EA-0BA7-1DF1F4257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BDD9-0F2E-4FCF-82BC-E3D6C989C06F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556A9C-0766-2F4C-24AE-A1DB8E7A1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487F66-EC4F-784F-CE2F-F39DC6D6A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329D-EE76-4035-8FDF-16C5FE9E2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958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D72AD-40E4-E93D-B240-D625DCE9A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658BCB-60AE-A976-6A1B-EFC67A030D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6AFF3C-9780-E12F-25EF-C373B6FCB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BDD9-0F2E-4FCF-82BC-E3D6C989C06F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757A5-1524-67C0-50E0-359B07D21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A7C17-C5DF-0A7F-A893-5B434145D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329D-EE76-4035-8FDF-16C5FE9E2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918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B576B8-240F-6A6F-C0CF-1988D58921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BA3885-5FC2-0830-B2F2-254556DFF9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5CB0AF-C8F9-AF45-1306-349B3FDD7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BDD9-0F2E-4FCF-82BC-E3D6C989C06F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806D0-BACE-B047-E952-1CD1CE7BB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0BB9E0-244C-85E5-F3EE-5DE74E5A4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329D-EE76-4035-8FDF-16C5FE9E2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871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93E57-1FE8-AF7B-E78D-A3EEEDC61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E9EEDD-B82A-C156-9AD7-260830A3E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73C27F-E8C8-DDD3-0305-7022E1BC4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BDD9-0F2E-4FCF-82BC-E3D6C989C06F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C997E0-533F-9758-D596-956A45210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3CAC72-24EB-6F73-EB0E-59169738F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329D-EE76-4035-8FDF-16C5FE9E2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2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4A99C-B21C-A088-8EE7-376DCD556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0FFF5C-5E7A-6B6D-B18F-AA0B665E1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EA5DE9-552F-7227-4B2A-DD62BBE4A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BDD9-0F2E-4FCF-82BC-E3D6C989C06F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963C7C-1CF7-E90D-90B1-4B8161A34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2BEAC-E09B-5E68-A279-EDC80DBBA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329D-EE76-4035-8FDF-16C5FE9E2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339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9AD16-199D-7DF6-01DA-0C5F0BC34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85139-BA68-1C07-BF4E-38EF9003A6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461D41-0540-BB9F-FF56-213D0500FA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2526C6-83FF-DE8C-EEFF-DB3D68311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BDD9-0F2E-4FCF-82BC-E3D6C989C06F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35A3C5-23E2-386F-6643-FA55B08DD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83C8CF-FFFF-0C9D-735A-C9A90374B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329D-EE76-4035-8FDF-16C5FE9E2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580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C79E5-2658-0A88-5031-8840DBA0C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948B9-284D-0645-2BEE-D3C6222534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1A3CE1-6427-A639-1705-87B951FBBD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54E932-5852-CB49-9F40-855287ECD8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D66010-7BC8-420F-B7A0-7080995282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8514B5-3D03-C39A-9DDF-46428169E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BDD9-0F2E-4FCF-82BC-E3D6C989C06F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BEAF49-574B-BF5D-0409-6790939FA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99EA3F-F2FB-87BF-9DAE-F138D5C7A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329D-EE76-4035-8FDF-16C5FE9E2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357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2165E-036D-13D4-0484-C99C1FFE9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1AF478-44A9-E13D-D091-FB4D8FE9F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BDD9-0F2E-4FCF-82BC-E3D6C989C06F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724617-312B-682F-7730-F38AB4C65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8A99B4-F02A-67A4-1DB9-FA5E418C2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329D-EE76-4035-8FDF-16C5FE9E2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138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255676-23DE-CD28-5560-A3CC92F6F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BDD9-0F2E-4FCF-82BC-E3D6C989C06F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7E29A1-466B-E464-C7FE-546943754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28FC8-6292-927E-F9E0-A89850F70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329D-EE76-4035-8FDF-16C5FE9E2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537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1919E-BF72-FA59-0C62-FD62F7CE9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032F5-01D2-B149-DC68-CB30FCBDE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83A4DF-FDA3-8019-79E6-9120297F85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3DA989-B727-FDFA-A560-2D8E50742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BDD9-0F2E-4FCF-82BC-E3D6C989C06F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D08406-E3C3-F207-38AB-3D93A16E9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D36CC5-FCD0-CB4C-4FE3-AD1D73479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329D-EE76-4035-8FDF-16C5FE9E2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92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C9C3C-C2A2-FBBF-5284-A7BEB3626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7D8290-DD5F-D200-8B88-B925AE270F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97AB52-56AD-0465-83F7-79ED168F5C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B83713-9B9F-05B4-3D84-B1196F308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BDD9-0F2E-4FCF-82BC-E3D6C989C06F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D3A968-DDFD-B0FE-8A80-D4C2FDE79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C9CDBB-B3A4-F257-1240-23B86A1BE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329D-EE76-4035-8FDF-16C5FE9E2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002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A9F553-47C0-B3AF-97D7-11EB10CC1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E1340-D7DF-F7DB-AF32-6FE9B5CE89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13FE4C-0C5E-A959-81AF-9910E619FA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9BDD9-0F2E-4FCF-82BC-E3D6C989C06F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0F5824-59AB-0F84-6D36-883AB27B51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7C44F-5BD7-6DE3-41C6-C1A15CCFE2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3329D-EE76-4035-8FDF-16C5FE9E2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891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45600-8B82-5817-A4F7-94A002724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43868"/>
          </a:xfrm>
        </p:spPr>
        <p:txBody>
          <a:bodyPr>
            <a:normAutofit/>
          </a:bodyPr>
          <a:lstStyle/>
          <a:p>
            <a:r>
              <a:rPr lang="en-US" sz="2800" b="1" dirty="0" err="1"/>
              <a:t>labour</a:t>
            </a:r>
            <a:endParaRPr lang="en-US" sz="2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1BD50-3ACA-8431-737B-D10AB4B36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43868"/>
            <a:ext cx="10515600" cy="608800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Labor refers to the physical and metal efforts of human beings with the objective of earning income.</a:t>
            </a:r>
          </a:p>
          <a:p>
            <a:pPr marL="0" indent="0">
              <a:buNone/>
            </a:pPr>
            <a:r>
              <a:rPr lang="en-US" dirty="0"/>
              <a:t>Features: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Active factor of production</a:t>
            </a:r>
            <a:r>
              <a:rPr lang="en-US" dirty="0"/>
              <a:t>: </a:t>
            </a:r>
            <a:r>
              <a:rPr lang="en-US" dirty="0" err="1"/>
              <a:t>labour</a:t>
            </a:r>
            <a:r>
              <a:rPr lang="en-US" dirty="0"/>
              <a:t> is an active factor of production. </a:t>
            </a:r>
            <a:r>
              <a:rPr lang="en-US" dirty="0" err="1"/>
              <a:t>Labour</a:t>
            </a:r>
            <a:r>
              <a:rPr lang="en-US" dirty="0"/>
              <a:t> mobilizes other factors of production such as land and capital to produce goods and services. Without </a:t>
            </a:r>
            <a:r>
              <a:rPr lang="en-US" dirty="0" err="1"/>
              <a:t>labour</a:t>
            </a:r>
            <a:r>
              <a:rPr lang="en-US" dirty="0"/>
              <a:t>, land and capital remains passive.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/>
              <a:t>Labour</a:t>
            </a:r>
            <a:r>
              <a:rPr lang="en-US" b="1" dirty="0"/>
              <a:t> is perishable: </a:t>
            </a:r>
            <a:r>
              <a:rPr lang="en-US" dirty="0"/>
              <a:t>labor is perishable factor of production. </a:t>
            </a:r>
            <a:r>
              <a:rPr lang="en-US" dirty="0" err="1"/>
              <a:t>Labour</a:t>
            </a:r>
            <a:r>
              <a:rPr lang="en-US" dirty="0"/>
              <a:t> can neither be saved nor preserved. For example, if a worker does not work on a particular day, his labor for that day is wasted.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Mobile factor: </a:t>
            </a:r>
            <a:r>
              <a:rPr lang="en-US" dirty="0"/>
              <a:t>unlike land, </a:t>
            </a:r>
            <a:r>
              <a:rPr lang="en-US" dirty="0" err="1"/>
              <a:t>labour</a:t>
            </a:r>
            <a:r>
              <a:rPr lang="en-US" dirty="0"/>
              <a:t> is a mobile factor of production. Labor can move from one place to another or from one occupation to another. But it is not as mobile as capital.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/>
              <a:t>Labour</a:t>
            </a:r>
            <a:r>
              <a:rPr lang="en-US" b="1" dirty="0"/>
              <a:t> is inseparable factor</a:t>
            </a:r>
            <a:r>
              <a:rPr lang="en-US" dirty="0"/>
              <a:t>: labor is inseparable in the sense that labor can not be separated from </a:t>
            </a:r>
            <a:r>
              <a:rPr lang="en-US" dirty="0" err="1"/>
              <a:t>labourer</a:t>
            </a:r>
            <a:r>
              <a:rPr lang="en-US" dirty="0"/>
              <a:t>. For example, teacher can not perform their teaching </a:t>
            </a:r>
            <a:r>
              <a:rPr lang="en-US" dirty="0" err="1"/>
              <a:t>activites</a:t>
            </a:r>
            <a:r>
              <a:rPr lang="en-US" dirty="0"/>
              <a:t> by sending their knowledge to colleges/schools.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Differs in efficiency: </a:t>
            </a:r>
            <a:r>
              <a:rPr lang="en-US" dirty="0"/>
              <a:t>Different labor have different efficiency in terms of experience, knowledge, education, skills, trainings etc.</a:t>
            </a:r>
          </a:p>
        </p:txBody>
      </p:sp>
    </p:spTree>
    <p:extLst>
      <p:ext uri="{BB962C8B-B14F-4D97-AF65-F5344CB8AC3E}">
        <p14:creationId xmlns:p14="http://schemas.microsoft.com/office/powerpoint/2010/main" val="614601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201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labour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LAN</dc:creator>
  <cp:lastModifiedBy>LAN</cp:lastModifiedBy>
  <cp:revision>2</cp:revision>
  <dcterms:created xsi:type="dcterms:W3CDTF">2025-11-09T14:32:20Z</dcterms:created>
  <dcterms:modified xsi:type="dcterms:W3CDTF">2026-07-14T08:30:28Z</dcterms:modified>
</cp:coreProperties>
</file>