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46340-6BBB-0B6A-4169-FC511214B7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B2643F-D396-7AD9-255A-82A219FE47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63DF3B-0FC0-7780-7305-FAEE7C4F5B7D}"/>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5" name="Footer Placeholder 4">
            <a:extLst>
              <a:ext uri="{FF2B5EF4-FFF2-40B4-BE49-F238E27FC236}">
                <a16:creationId xmlns:a16="http://schemas.microsoft.com/office/drawing/2014/main" id="{74707977-6BA2-AA09-9253-2D46BD087D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1E1B5F-6DEE-3AF2-6ECC-42A16AB4D656}"/>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2008304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B9B49-CB84-08F1-5152-DAA9ADB76F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B1DF13-702B-3B62-D880-380F2CEB0F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02E935-1402-55C3-2BAD-EE038C63F252}"/>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5" name="Footer Placeholder 4">
            <a:extLst>
              <a:ext uri="{FF2B5EF4-FFF2-40B4-BE49-F238E27FC236}">
                <a16:creationId xmlns:a16="http://schemas.microsoft.com/office/drawing/2014/main" id="{EB9844C5-F67C-50A5-2EEA-F36AEAE35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DD9061-D59C-59E4-429A-15CFEAA4DBC0}"/>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429059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A473C0-822A-3526-3A8D-59CB4F7DCC2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C60DAE-07BB-6214-9357-F4FC6A8C1F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48306A-995B-F91A-25F1-1B01D9C59E7A}"/>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5" name="Footer Placeholder 4">
            <a:extLst>
              <a:ext uri="{FF2B5EF4-FFF2-40B4-BE49-F238E27FC236}">
                <a16:creationId xmlns:a16="http://schemas.microsoft.com/office/drawing/2014/main" id="{8A6327CF-7D5B-1C42-CA19-78F41577DE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3EDE67-A103-152F-926B-FDA25EA11345}"/>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302170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E9A44-336E-1577-86AE-851996A620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AE0A54-423A-9C44-01F7-635BA7E780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168E49-84AA-F3F5-0CEB-0EA57BF9D92E}"/>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5" name="Footer Placeholder 4">
            <a:extLst>
              <a:ext uri="{FF2B5EF4-FFF2-40B4-BE49-F238E27FC236}">
                <a16:creationId xmlns:a16="http://schemas.microsoft.com/office/drawing/2014/main" id="{2E6EDBD4-5467-0591-93FA-6735D0EAB0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078D6-799C-19F1-DAD3-EFEDF1DC9B5E}"/>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3041020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4DC6B-FBBC-AE34-39C0-9575837C59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0C0BD6-0691-79E8-3BB9-9DFBA21923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22855F-9BAB-85D5-D2E6-A2F6CE2A1CFB}"/>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5" name="Footer Placeholder 4">
            <a:extLst>
              <a:ext uri="{FF2B5EF4-FFF2-40B4-BE49-F238E27FC236}">
                <a16:creationId xmlns:a16="http://schemas.microsoft.com/office/drawing/2014/main" id="{3767FCC4-097D-4F8F-BA47-2D599DD55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8731B-BDCD-DA7B-44F5-E67BF8356F03}"/>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1134926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24979-322E-8114-A5E7-75F3679991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E2B16F-9D31-0E26-D95F-23DA9121F6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E5D2EB-8FED-1F18-524B-5470451926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2222F3-5717-680E-E1A7-7D3822F242BD}"/>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6" name="Footer Placeholder 5">
            <a:extLst>
              <a:ext uri="{FF2B5EF4-FFF2-40B4-BE49-F238E27FC236}">
                <a16:creationId xmlns:a16="http://schemas.microsoft.com/office/drawing/2014/main" id="{384133DB-6B35-27D4-EFC4-420C1E91A8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870E07-2B9F-5651-4CC1-59AAB336E654}"/>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4195716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1E758-B11B-050B-AE43-94C35AA5F7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E02071-00CA-50CE-9DAE-8608B0EFD0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8F6450-2C7F-FE33-328E-48099556CF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A96EBD-E68C-94C5-B05C-7444F5080E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F2FF5C-B0F0-B896-7A43-7785AB9B5F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95C166-FD82-EB76-F9B2-07E5E0D33A90}"/>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8" name="Footer Placeholder 7">
            <a:extLst>
              <a:ext uri="{FF2B5EF4-FFF2-40B4-BE49-F238E27FC236}">
                <a16:creationId xmlns:a16="http://schemas.microsoft.com/office/drawing/2014/main" id="{D36EC435-4FDD-7F7B-8715-149346D349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5EA396-CF79-904D-A3F8-D19A5146085F}"/>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1665211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53778-D653-CFD2-FB4B-B29DAAB006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BB737-B043-B5B8-4EBD-E0ED373F47BB}"/>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4" name="Footer Placeholder 3">
            <a:extLst>
              <a:ext uri="{FF2B5EF4-FFF2-40B4-BE49-F238E27FC236}">
                <a16:creationId xmlns:a16="http://schemas.microsoft.com/office/drawing/2014/main" id="{F9E2C421-E5C5-DCA7-2AB7-ECAD783033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689E4C-B4D3-8892-9EFB-F9C78F222B59}"/>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275383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52CF43-1178-52C6-F5FA-C0108B7EF58A}"/>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3" name="Footer Placeholder 2">
            <a:extLst>
              <a:ext uri="{FF2B5EF4-FFF2-40B4-BE49-F238E27FC236}">
                <a16:creationId xmlns:a16="http://schemas.microsoft.com/office/drawing/2014/main" id="{606335BC-17AC-2AF2-2996-15D44DA3F2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D38A29-5F3B-394E-7802-60D2D1ABEAB8}"/>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4027927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19A4C-B511-48A4-409A-D4D0705F24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B885339-E656-0688-464F-1E159CCB82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459DEC8-444E-B7E3-9A18-C0CEC3EA8C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D73D91-EDDC-36B5-F762-711E569E46D9}"/>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6" name="Footer Placeholder 5">
            <a:extLst>
              <a:ext uri="{FF2B5EF4-FFF2-40B4-BE49-F238E27FC236}">
                <a16:creationId xmlns:a16="http://schemas.microsoft.com/office/drawing/2014/main" id="{48AC3B4D-ED06-BE6F-3090-3803EA8834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E3950E-87A9-9AFD-24DE-6803174A25BE}"/>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2625804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73F00-BAFA-75E7-2C70-D3870FAC76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C1AEC5-7BB7-290D-0C15-80484F70F2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F0E18B-C8FA-5B44-5D3D-DFCE8B9209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901379-145E-CECA-A3F9-1D49922D3667}"/>
              </a:ext>
            </a:extLst>
          </p:cNvPr>
          <p:cNvSpPr>
            <a:spLocks noGrp="1"/>
          </p:cNvSpPr>
          <p:nvPr>
            <p:ph type="dt" sz="half" idx="10"/>
          </p:nvPr>
        </p:nvSpPr>
        <p:spPr/>
        <p:txBody>
          <a:bodyPr/>
          <a:lstStyle/>
          <a:p>
            <a:fld id="{AC243E37-DC05-4BE9-818F-6B76B15C0A78}" type="datetimeFigureOut">
              <a:rPr lang="en-US" smtClean="0"/>
              <a:t>6/18/2026</a:t>
            </a:fld>
            <a:endParaRPr lang="en-US"/>
          </a:p>
        </p:txBody>
      </p:sp>
      <p:sp>
        <p:nvSpPr>
          <p:cNvPr id="6" name="Footer Placeholder 5">
            <a:extLst>
              <a:ext uri="{FF2B5EF4-FFF2-40B4-BE49-F238E27FC236}">
                <a16:creationId xmlns:a16="http://schemas.microsoft.com/office/drawing/2014/main" id="{AF64E92C-8E1E-01BA-8A33-27A0036DF6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42DBBE-04A3-BB7A-77F7-62953055A937}"/>
              </a:ext>
            </a:extLst>
          </p:cNvPr>
          <p:cNvSpPr>
            <a:spLocks noGrp="1"/>
          </p:cNvSpPr>
          <p:nvPr>
            <p:ph type="sldNum" sz="quarter" idx="12"/>
          </p:nvPr>
        </p:nvSpPr>
        <p:spPr/>
        <p:txBody>
          <a:bodyPr/>
          <a:lstStyle/>
          <a:p>
            <a:fld id="{C94167B7-DCA7-4C05-AC39-DC8F45DCFAEE}" type="slidenum">
              <a:rPr lang="en-US" smtClean="0"/>
              <a:t>‹#›</a:t>
            </a:fld>
            <a:endParaRPr lang="en-US"/>
          </a:p>
        </p:txBody>
      </p:sp>
    </p:spTree>
    <p:extLst>
      <p:ext uri="{BB962C8B-B14F-4D97-AF65-F5344CB8AC3E}">
        <p14:creationId xmlns:p14="http://schemas.microsoft.com/office/powerpoint/2010/main" val="981408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286C01-7144-F24C-CBCB-8D00F64E65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75346C-9271-BCD3-B799-CE222D85A2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6D7513-49D7-34EE-009B-DA187B7AFA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243E37-DC05-4BE9-818F-6B76B15C0A78}" type="datetimeFigureOut">
              <a:rPr lang="en-US" smtClean="0"/>
              <a:t>6/18/2026</a:t>
            </a:fld>
            <a:endParaRPr lang="en-US"/>
          </a:p>
        </p:txBody>
      </p:sp>
      <p:sp>
        <p:nvSpPr>
          <p:cNvPr id="5" name="Footer Placeholder 4">
            <a:extLst>
              <a:ext uri="{FF2B5EF4-FFF2-40B4-BE49-F238E27FC236}">
                <a16:creationId xmlns:a16="http://schemas.microsoft.com/office/drawing/2014/main" id="{C2B0DE3D-6DD1-FD17-598A-533D35039E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6A439-036C-9243-A6F3-1D4E4E66E8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4167B7-DCA7-4C05-AC39-DC8F45DCFAEE}" type="slidenum">
              <a:rPr lang="en-US" smtClean="0"/>
              <a:t>‹#›</a:t>
            </a:fld>
            <a:endParaRPr lang="en-US"/>
          </a:p>
        </p:txBody>
      </p:sp>
    </p:spTree>
    <p:extLst>
      <p:ext uri="{BB962C8B-B14F-4D97-AF65-F5344CB8AC3E}">
        <p14:creationId xmlns:p14="http://schemas.microsoft.com/office/powerpoint/2010/main" val="2421104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A5973-AA8D-F091-6F5C-4654034AF128}"/>
              </a:ext>
            </a:extLst>
          </p:cNvPr>
          <p:cNvSpPr>
            <a:spLocks noGrp="1"/>
          </p:cNvSpPr>
          <p:nvPr>
            <p:ph type="title"/>
          </p:nvPr>
        </p:nvSpPr>
        <p:spPr>
          <a:xfrm>
            <a:off x="838200" y="0"/>
            <a:ext cx="10515600" cy="927647"/>
          </a:xfrm>
        </p:spPr>
        <p:txBody>
          <a:bodyPr>
            <a:normAutofit fontScale="90000"/>
          </a:bodyPr>
          <a:lstStyle/>
          <a:p>
            <a:r>
              <a:rPr lang="en-US" b="1" dirty="0"/>
              <a:t>Welfare Definition( Neo-classical definition): Alfred Marshall</a:t>
            </a:r>
          </a:p>
        </p:txBody>
      </p:sp>
      <p:sp>
        <p:nvSpPr>
          <p:cNvPr id="3" name="Content Placeholder 2">
            <a:extLst>
              <a:ext uri="{FF2B5EF4-FFF2-40B4-BE49-F238E27FC236}">
                <a16:creationId xmlns:a16="http://schemas.microsoft.com/office/drawing/2014/main" id="{9CADFD39-A5A8-F2B6-5366-81F6DE9D8319}"/>
              </a:ext>
            </a:extLst>
          </p:cNvPr>
          <p:cNvSpPr>
            <a:spLocks noGrp="1"/>
          </p:cNvSpPr>
          <p:nvPr>
            <p:ph idx="1"/>
          </p:nvPr>
        </p:nvSpPr>
        <p:spPr>
          <a:xfrm>
            <a:off x="838200" y="927646"/>
            <a:ext cx="10515600" cy="5930353"/>
          </a:xfrm>
        </p:spPr>
        <p:txBody>
          <a:bodyPr/>
          <a:lstStyle/>
          <a:p>
            <a:r>
              <a:rPr lang="en-US" dirty="0"/>
              <a:t>The welfare definition of economics was given by the leader of Neo-classical economists Alfred Marshall. </a:t>
            </a:r>
          </a:p>
          <a:p>
            <a:r>
              <a:rPr lang="en-US" dirty="0"/>
              <a:t>He published the book “principle of Economics” in 1890 AD and defined economics in terms of material welfare.</a:t>
            </a:r>
          </a:p>
          <a:p>
            <a:r>
              <a:rPr lang="en-US" dirty="0"/>
              <a:t>According to Alfred Marshall, “Economics is a study of mankind in ordinary business of life. It inquires how a man earns income and how he uses it.”</a:t>
            </a:r>
          </a:p>
          <a:p>
            <a:r>
              <a:rPr lang="en-US" dirty="0"/>
              <a:t>Thus Marshall’s definition shifted the focus of economics from the wealth aspect of Adam Smith to a welfare aspect.</a:t>
            </a:r>
          </a:p>
        </p:txBody>
      </p:sp>
    </p:spTree>
    <p:extLst>
      <p:ext uri="{BB962C8B-B14F-4D97-AF65-F5344CB8AC3E}">
        <p14:creationId xmlns:p14="http://schemas.microsoft.com/office/powerpoint/2010/main" val="217779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42AF3-9E8C-70EA-6E8E-8F32CDD54B7E}"/>
              </a:ext>
            </a:extLst>
          </p:cNvPr>
          <p:cNvSpPr>
            <a:spLocks noGrp="1"/>
          </p:cNvSpPr>
          <p:nvPr>
            <p:ph type="title"/>
          </p:nvPr>
        </p:nvSpPr>
        <p:spPr>
          <a:xfrm>
            <a:off x="838200" y="87517"/>
            <a:ext cx="10515600" cy="593520"/>
          </a:xfrm>
        </p:spPr>
        <p:txBody>
          <a:bodyPr>
            <a:normAutofit fontScale="90000"/>
          </a:bodyPr>
          <a:lstStyle/>
          <a:p>
            <a:r>
              <a:rPr lang="en-US" b="1" dirty="0"/>
              <a:t>Main Points/Features of Marshall’s definition</a:t>
            </a:r>
          </a:p>
        </p:txBody>
      </p:sp>
      <p:sp>
        <p:nvSpPr>
          <p:cNvPr id="3" name="Content Placeholder 2">
            <a:extLst>
              <a:ext uri="{FF2B5EF4-FFF2-40B4-BE49-F238E27FC236}">
                <a16:creationId xmlns:a16="http://schemas.microsoft.com/office/drawing/2014/main" id="{61F3203F-6437-213F-ABC9-7B9AD3E5D9E0}"/>
              </a:ext>
            </a:extLst>
          </p:cNvPr>
          <p:cNvSpPr>
            <a:spLocks noGrp="1"/>
          </p:cNvSpPr>
          <p:nvPr>
            <p:ph idx="1"/>
          </p:nvPr>
        </p:nvSpPr>
        <p:spPr>
          <a:xfrm>
            <a:off x="838200" y="681036"/>
            <a:ext cx="10515600" cy="6176963"/>
          </a:xfrm>
        </p:spPr>
        <p:txBody>
          <a:bodyPr/>
          <a:lstStyle/>
          <a:p>
            <a:r>
              <a:rPr lang="en-US" b="1" dirty="0"/>
              <a:t>Primary importance to mankind</a:t>
            </a:r>
            <a:r>
              <a:rPr lang="en-US" dirty="0"/>
              <a:t>: According to Alfred Marshall, economics is the study of mankind in relation to wealth. He added that wealth is for the betterment of mankind, but mankind is not for wealth. So he suggested that primary importance should be given to mankind rather than wealth.</a:t>
            </a:r>
          </a:p>
          <a:p>
            <a:r>
              <a:rPr lang="en-US" b="1" dirty="0"/>
              <a:t>Study of ordinary human beings</a:t>
            </a:r>
            <a:r>
              <a:rPr lang="en-US" dirty="0"/>
              <a:t>: The welfare definition of Marshall emphasized on the study of ordinary human beings rather than economic man assumed by Adam Smith. Ordinary human beings are those who get involved not only in accumulating more and more wealth but also try to experience love, sympathy, goodwill etc.</a:t>
            </a:r>
          </a:p>
          <a:p>
            <a:r>
              <a:rPr lang="en-US" b="1" dirty="0"/>
              <a:t>Study of material welfare</a:t>
            </a:r>
            <a:r>
              <a:rPr lang="en-US" dirty="0"/>
              <a:t>: Marshall focused on material welfare </a:t>
            </a:r>
            <a:r>
              <a:rPr lang="en-US" dirty="0" err="1"/>
              <a:t>i.e</a:t>
            </a:r>
            <a:r>
              <a:rPr lang="en-US" dirty="0"/>
              <a:t>, the satisfaction or utility obtained from the consumption basic goods( food, cloth, water), luxury goods ( computer, TV) or habitual goods ( alcohol, tobacco). The study of non material welfare is out of scope of economics.</a:t>
            </a:r>
          </a:p>
          <a:p>
            <a:endParaRPr lang="en-US" dirty="0"/>
          </a:p>
        </p:txBody>
      </p:sp>
    </p:spTree>
    <p:extLst>
      <p:ext uri="{BB962C8B-B14F-4D97-AF65-F5344CB8AC3E}">
        <p14:creationId xmlns:p14="http://schemas.microsoft.com/office/powerpoint/2010/main" val="2890972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7159A2-E4AE-83FE-ABE8-22401058EDA6}"/>
              </a:ext>
            </a:extLst>
          </p:cNvPr>
          <p:cNvSpPr>
            <a:spLocks noGrp="1"/>
          </p:cNvSpPr>
          <p:nvPr>
            <p:ph idx="1"/>
          </p:nvPr>
        </p:nvSpPr>
        <p:spPr>
          <a:xfrm>
            <a:off x="838200" y="132734"/>
            <a:ext cx="10515600" cy="6577781"/>
          </a:xfrm>
        </p:spPr>
        <p:txBody>
          <a:bodyPr/>
          <a:lstStyle/>
          <a:p>
            <a:r>
              <a:rPr lang="en-US" b="1" dirty="0"/>
              <a:t>Social science: </a:t>
            </a:r>
            <a:r>
              <a:rPr lang="en-US" dirty="0"/>
              <a:t>according to Alfred Marshall, economics as a social science, studies those human beings who live in society. The subject matter of economics does not include the isolated persons such as beggars, priests, saints etc.</a:t>
            </a:r>
          </a:p>
          <a:p>
            <a:r>
              <a:rPr lang="en-US" b="1" dirty="0"/>
              <a:t>Normative science</a:t>
            </a:r>
            <a:r>
              <a:rPr lang="en-US" dirty="0"/>
              <a:t>: According to Marshall, economics is a normative science. According to Marshall, wealth should be used for material welfare.</a:t>
            </a:r>
          </a:p>
          <a:p>
            <a:pPr marL="0" indent="0">
              <a:buNone/>
            </a:pPr>
            <a:r>
              <a:rPr lang="en-US" b="1" dirty="0"/>
              <a:t>Criticisms of welfare definition: </a:t>
            </a:r>
          </a:p>
          <a:p>
            <a:pPr marL="0" indent="0">
              <a:buNone/>
            </a:pPr>
            <a:r>
              <a:rPr lang="en-US" dirty="0"/>
              <a:t>Marshall’s definition of economics is criticized by Lionel Robbins and others in the following grounds:</a:t>
            </a:r>
          </a:p>
          <a:p>
            <a:r>
              <a:rPr lang="en-US" b="1" dirty="0"/>
              <a:t>Classificatory in nature</a:t>
            </a:r>
            <a:r>
              <a:rPr lang="en-US" dirty="0"/>
              <a:t>: Alfred Marshall definition is classificatory in nature. It classified the human activities into material and non material welfare and ordinary and other business of life but can not clarify the differences between these terms. Thus, Marshall’s definition is classificatory rather than analytical in nature.</a:t>
            </a:r>
          </a:p>
          <a:p>
            <a:pPr marL="0" indent="0">
              <a:buNone/>
            </a:pPr>
            <a:endParaRPr lang="en-US" dirty="0"/>
          </a:p>
        </p:txBody>
      </p:sp>
    </p:spTree>
    <p:extLst>
      <p:ext uri="{BB962C8B-B14F-4D97-AF65-F5344CB8AC3E}">
        <p14:creationId xmlns:p14="http://schemas.microsoft.com/office/powerpoint/2010/main" val="443617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705060-330A-5CA8-8A13-42CF17E5820C}"/>
              </a:ext>
            </a:extLst>
          </p:cNvPr>
          <p:cNvSpPr>
            <a:spLocks noGrp="1"/>
          </p:cNvSpPr>
          <p:nvPr>
            <p:ph idx="1"/>
          </p:nvPr>
        </p:nvSpPr>
        <p:spPr>
          <a:xfrm>
            <a:off x="838200" y="0"/>
            <a:ext cx="10515600" cy="6725265"/>
          </a:xfrm>
        </p:spPr>
        <p:txBody>
          <a:bodyPr/>
          <a:lstStyle/>
          <a:p>
            <a:r>
              <a:rPr lang="en-US" b="1" dirty="0"/>
              <a:t>Narrow or limited scope: </a:t>
            </a:r>
            <a:r>
              <a:rPr lang="en-US" dirty="0"/>
              <a:t>Alfred Marshall stressed that economics studies about material welfare obtained from the consumption of material goods. But critics pointed out that there are some non material activities such as service of doctors, professors </a:t>
            </a:r>
            <a:r>
              <a:rPr lang="en-US" dirty="0" err="1"/>
              <a:t>etc</a:t>
            </a:r>
            <a:r>
              <a:rPr lang="en-US" dirty="0"/>
              <a:t> which fulfill human desire and wants and come under the subject matter of economics.</a:t>
            </a:r>
          </a:p>
          <a:p>
            <a:r>
              <a:rPr lang="en-US" b="1" dirty="0"/>
              <a:t>Lack of clear concept about welfare</a:t>
            </a:r>
            <a:r>
              <a:rPr lang="en-US" dirty="0"/>
              <a:t>: according to Lionel Robbins  concept of welfare differs according to time, place and circumstances. A smoker and alcohol lover considers smoking and alcohol increases his welfare. But the same commodities are harmful for non-smokers. So the term “Welfare” is itself </a:t>
            </a:r>
            <a:r>
              <a:rPr lang="en-US" dirty="0" err="1"/>
              <a:t>ambigious</a:t>
            </a:r>
            <a:r>
              <a:rPr lang="en-US" dirty="0"/>
              <a:t>.</a:t>
            </a:r>
          </a:p>
          <a:p>
            <a:r>
              <a:rPr lang="en-US" dirty="0"/>
              <a:t> </a:t>
            </a:r>
            <a:r>
              <a:rPr lang="en-US" b="1" dirty="0"/>
              <a:t>Excludes human science:</a:t>
            </a:r>
            <a:r>
              <a:rPr lang="en-US" dirty="0"/>
              <a:t> According to </a:t>
            </a:r>
            <a:r>
              <a:rPr lang="en-US" dirty="0" err="1"/>
              <a:t>marshall</a:t>
            </a:r>
            <a:r>
              <a:rPr lang="en-US" dirty="0"/>
              <a:t> economics only studies about the people who live in society. However, critics opined that economics should study all human beings including </a:t>
            </a:r>
            <a:r>
              <a:rPr lang="en-US" dirty="0" err="1"/>
              <a:t>beggers</a:t>
            </a:r>
            <a:r>
              <a:rPr lang="en-US" dirty="0"/>
              <a:t>, priests </a:t>
            </a:r>
            <a:r>
              <a:rPr lang="en-US" dirty="0" err="1"/>
              <a:t>etc</a:t>
            </a:r>
            <a:r>
              <a:rPr lang="en-US" dirty="0"/>
              <a:t> who doesn’t belong to society. </a:t>
            </a:r>
            <a:endParaRPr lang="en-US" b="1" dirty="0"/>
          </a:p>
        </p:txBody>
      </p:sp>
    </p:spTree>
    <p:extLst>
      <p:ext uri="{BB962C8B-B14F-4D97-AF65-F5344CB8AC3E}">
        <p14:creationId xmlns:p14="http://schemas.microsoft.com/office/powerpoint/2010/main" val="1047728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36437E-9F99-D8CE-A8C9-DB9605DC84C1}"/>
              </a:ext>
            </a:extLst>
          </p:cNvPr>
          <p:cNvSpPr>
            <a:spLocks noGrp="1"/>
          </p:cNvSpPr>
          <p:nvPr>
            <p:ph idx="1"/>
          </p:nvPr>
        </p:nvSpPr>
        <p:spPr>
          <a:xfrm>
            <a:off x="838200" y="206477"/>
            <a:ext cx="10515600" cy="5970486"/>
          </a:xfrm>
        </p:spPr>
        <p:txBody>
          <a:bodyPr/>
          <a:lstStyle/>
          <a:p>
            <a:r>
              <a:rPr lang="en-US" b="1" dirty="0"/>
              <a:t>Economics is a positive science but not a normative science </a:t>
            </a:r>
            <a:r>
              <a:rPr lang="en-US" dirty="0"/>
              <a:t>: Lionel Robbins criticized the normative view of Marshall by saying that economics deals with the question of ‘what is’ and not with the question of ‘what ought to be’.</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450636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977C28-C6AD-B937-847D-1C4355850964}"/>
              </a:ext>
            </a:extLst>
          </p:cNvPr>
          <p:cNvSpPr>
            <a:spLocks noGrp="1"/>
          </p:cNvSpPr>
          <p:nvPr>
            <p:ph idx="1"/>
          </p:nvPr>
        </p:nvSpPr>
        <p:spPr>
          <a:xfrm>
            <a:off x="838200" y="486697"/>
            <a:ext cx="10515600" cy="5690266"/>
          </a:xfrm>
        </p:spPr>
        <p:txBody>
          <a:bodyPr/>
          <a:lstStyle/>
          <a:p>
            <a:pPr marL="0" indent="0">
              <a:buNone/>
            </a:pPr>
            <a:endParaRPr lang="en-US" dirty="0"/>
          </a:p>
          <a:p>
            <a:pPr marL="0" indent="0">
              <a:buNone/>
            </a:pPr>
            <a:endParaRPr lang="en-US" dirty="0"/>
          </a:p>
          <a:p>
            <a:pPr marL="0" indent="0">
              <a:buNone/>
            </a:pPr>
            <a:endParaRPr lang="en-US" dirty="0"/>
          </a:p>
          <a:p>
            <a:pPr marL="0" indent="0">
              <a:buNone/>
            </a:pPr>
            <a:r>
              <a:rPr lang="en-US" dirty="0"/>
              <a:t>  what are the major differences between  the  Adam Smith and </a:t>
            </a:r>
            <a:r>
              <a:rPr lang="en-US"/>
              <a:t>Marshalls definition.</a:t>
            </a:r>
            <a:endParaRPr lang="en-US" dirty="0"/>
          </a:p>
        </p:txBody>
      </p:sp>
    </p:spTree>
    <p:extLst>
      <p:ext uri="{BB962C8B-B14F-4D97-AF65-F5344CB8AC3E}">
        <p14:creationId xmlns:p14="http://schemas.microsoft.com/office/powerpoint/2010/main" val="2256511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623</Words>
  <Application>Microsoft Office PowerPoint</Application>
  <PresentationFormat>Widescreen</PresentationFormat>
  <Paragraphs>23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Welfare Definition( Neo-classical definition): Alfred Marshall</vt:lpstr>
      <vt:lpstr>Main Points/Features of Marshall’s definition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12</cp:revision>
  <dcterms:created xsi:type="dcterms:W3CDTF">2025-07-29T10:43:40Z</dcterms:created>
  <dcterms:modified xsi:type="dcterms:W3CDTF">2026-06-18T17:45:19Z</dcterms:modified>
</cp:coreProperties>
</file>