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28359-9BA4-76F9-5E15-B2F16F926F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505360-6EB1-0BE6-923D-CFD80B97EF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27482C-1E7E-6F87-3ACE-23036A0F9D6D}"/>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5" name="Footer Placeholder 4">
            <a:extLst>
              <a:ext uri="{FF2B5EF4-FFF2-40B4-BE49-F238E27FC236}">
                <a16:creationId xmlns:a16="http://schemas.microsoft.com/office/drawing/2014/main" id="{310DE4DF-38E3-3AB1-41EB-812D1F4445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188E3A-8E24-5651-3623-94A6447152A7}"/>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1050304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53C2D-7E6F-0B93-642F-DC1F6CFE85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BA0944-905A-C9D4-FB3C-27A4737DF2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690ACA-D98D-FCC2-A777-52950AE2BBA8}"/>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5" name="Footer Placeholder 4">
            <a:extLst>
              <a:ext uri="{FF2B5EF4-FFF2-40B4-BE49-F238E27FC236}">
                <a16:creationId xmlns:a16="http://schemas.microsoft.com/office/drawing/2014/main" id="{1F75BBC9-300D-8366-125A-E54CE4CF52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3CB570-C088-6B68-9CDC-EFC0F0A15939}"/>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2936687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126F61-785B-71E9-012E-677EBB243C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E55C40-7762-792E-4EDB-93317081D9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4E8AE-B99F-D55A-9BD7-C655F753E395}"/>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5" name="Footer Placeholder 4">
            <a:extLst>
              <a:ext uri="{FF2B5EF4-FFF2-40B4-BE49-F238E27FC236}">
                <a16:creationId xmlns:a16="http://schemas.microsoft.com/office/drawing/2014/main" id="{68ECDEC4-DCBF-4353-AEA4-0132FB157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6FE4F1-6E45-84ED-B6C8-3DC21A006FE3}"/>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019315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F2407-825A-4AEF-AFEA-2DD79AD5C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DE1A96-B85A-34C8-3364-CAC5EBA0E9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8DD95C-15EE-32B5-7D75-4EC76D3F9605}"/>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5" name="Footer Placeholder 4">
            <a:extLst>
              <a:ext uri="{FF2B5EF4-FFF2-40B4-BE49-F238E27FC236}">
                <a16:creationId xmlns:a16="http://schemas.microsoft.com/office/drawing/2014/main" id="{3C3AA7F1-E002-47AA-0CDB-2975B244E7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F6EFD4-2A49-6EE0-9BA1-6EEE6967A828}"/>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923783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9053-2949-8D47-BF68-7C299C1829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82D6B1-0724-6E36-914F-7C0C49CA2A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97365F-E48E-462D-7F65-84AF2CA31F53}"/>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5" name="Footer Placeholder 4">
            <a:extLst>
              <a:ext uri="{FF2B5EF4-FFF2-40B4-BE49-F238E27FC236}">
                <a16:creationId xmlns:a16="http://schemas.microsoft.com/office/drawing/2014/main" id="{BB73E4F9-D841-88AC-9A99-78CC20B19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03B820-1B3D-F6CA-B68D-13F89D8577A2}"/>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796494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9CE90-6314-8D6B-4F58-4F7C875004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18CB13-AD29-ED1B-F8DF-96BAE33448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E06914-1E1A-9097-D076-E85B36C88D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41864B-2C99-287D-FBB7-B35ABE8E9843}"/>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6" name="Footer Placeholder 5">
            <a:extLst>
              <a:ext uri="{FF2B5EF4-FFF2-40B4-BE49-F238E27FC236}">
                <a16:creationId xmlns:a16="http://schemas.microsoft.com/office/drawing/2014/main" id="{89EED0BE-BF9D-0C73-A1FE-9964A01752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DE01EF-8C26-449D-F92B-E28EDEBDBA46}"/>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2614536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74BC5-ABD9-CF04-71B3-23ED56A44C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DD3A0D-40A9-89E1-C827-A4825B94C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B011BD-4E7C-E196-DEA8-BC3F941A46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E474A9-2995-6517-EF85-A0D5F6504F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CFE919-4F97-4D8E-1446-D91C7C3461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B63CA8-4592-4C02-0BF2-043512FED6DB}"/>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8" name="Footer Placeholder 7">
            <a:extLst>
              <a:ext uri="{FF2B5EF4-FFF2-40B4-BE49-F238E27FC236}">
                <a16:creationId xmlns:a16="http://schemas.microsoft.com/office/drawing/2014/main" id="{38411DDC-E4BE-904B-7210-D39E08E157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8B1407-DB1C-D5A6-E5BD-CDD3419F2D43}"/>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820062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715E5-F7B7-8C85-7437-647DDB274C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F1E23C-A5E9-4024-799A-A634FC8D1503}"/>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4" name="Footer Placeholder 3">
            <a:extLst>
              <a:ext uri="{FF2B5EF4-FFF2-40B4-BE49-F238E27FC236}">
                <a16:creationId xmlns:a16="http://schemas.microsoft.com/office/drawing/2014/main" id="{C4470DEF-B2A5-BB22-FCA6-75D9CB06F9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492A1E-A9DD-EDC1-5031-E6F593127612}"/>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186226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61C627-AC37-4C87-A627-D72DDC3B810A}"/>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3" name="Footer Placeholder 2">
            <a:extLst>
              <a:ext uri="{FF2B5EF4-FFF2-40B4-BE49-F238E27FC236}">
                <a16:creationId xmlns:a16="http://schemas.microsoft.com/office/drawing/2014/main" id="{C655BD78-2680-A4CF-5E32-10E745C1DA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FF16F7-0D99-B082-CF1E-DC0E5A22D03F}"/>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485593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EC20F-3CF7-9FE4-D831-6BAA91C753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FF9506-698F-0336-DDCC-67B57D865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BB63C6-8991-B030-503D-F470348B6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CF9C6D-5922-DC04-276B-AE48C46CE728}"/>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6" name="Footer Placeholder 5">
            <a:extLst>
              <a:ext uri="{FF2B5EF4-FFF2-40B4-BE49-F238E27FC236}">
                <a16:creationId xmlns:a16="http://schemas.microsoft.com/office/drawing/2014/main" id="{70F1C2DE-3A34-70E4-F719-11004B2C34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3362A1-4B18-EAE2-5202-F5764315DB3C}"/>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3443591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B47C-E51B-C79F-1694-DF6444D0D0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2F0E79-17DB-810C-12AF-D658E48419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0D6AAC-D2BA-9CBE-E275-5A8B6E5329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238347-A048-499D-6777-56F9A245D10D}"/>
              </a:ext>
            </a:extLst>
          </p:cNvPr>
          <p:cNvSpPr>
            <a:spLocks noGrp="1"/>
          </p:cNvSpPr>
          <p:nvPr>
            <p:ph type="dt" sz="half" idx="10"/>
          </p:nvPr>
        </p:nvSpPr>
        <p:spPr/>
        <p:txBody>
          <a:bodyPr/>
          <a:lstStyle/>
          <a:p>
            <a:fld id="{6BB22E38-0231-42FB-8EDE-8C1AA5EE2C7A}" type="datetimeFigureOut">
              <a:rPr lang="en-US" smtClean="0"/>
              <a:t>6/18/2026</a:t>
            </a:fld>
            <a:endParaRPr lang="en-US"/>
          </a:p>
        </p:txBody>
      </p:sp>
      <p:sp>
        <p:nvSpPr>
          <p:cNvPr id="6" name="Footer Placeholder 5">
            <a:extLst>
              <a:ext uri="{FF2B5EF4-FFF2-40B4-BE49-F238E27FC236}">
                <a16:creationId xmlns:a16="http://schemas.microsoft.com/office/drawing/2014/main" id="{A34D4E15-55E9-E34E-CD77-C26435E444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176257-92DD-725D-E210-86C0BC386CB7}"/>
              </a:ext>
            </a:extLst>
          </p:cNvPr>
          <p:cNvSpPr>
            <a:spLocks noGrp="1"/>
          </p:cNvSpPr>
          <p:nvPr>
            <p:ph type="sldNum" sz="quarter" idx="12"/>
          </p:nvPr>
        </p:nvSpPr>
        <p:spPr/>
        <p:txBody>
          <a:bodyPr/>
          <a:lstStyle/>
          <a:p>
            <a:fld id="{C1708BE5-5C1D-460E-8E88-417286ED3261}" type="slidenum">
              <a:rPr lang="en-US" smtClean="0"/>
              <a:t>‹#›</a:t>
            </a:fld>
            <a:endParaRPr lang="en-US"/>
          </a:p>
        </p:txBody>
      </p:sp>
    </p:spTree>
    <p:extLst>
      <p:ext uri="{BB962C8B-B14F-4D97-AF65-F5344CB8AC3E}">
        <p14:creationId xmlns:p14="http://schemas.microsoft.com/office/powerpoint/2010/main" val="1550026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A98FA6-D343-034E-4C2C-E2DAE02215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0695AE-0DFF-F679-29A9-F7F2F891B6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F032A-67DF-EC54-4587-597799C33D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B22E38-0231-42FB-8EDE-8C1AA5EE2C7A}" type="datetimeFigureOut">
              <a:rPr lang="en-US" smtClean="0"/>
              <a:t>6/18/2026</a:t>
            </a:fld>
            <a:endParaRPr lang="en-US"/>
          </a:p>
        </p:txBody>
      </p:sp>
      <p:sp>
        <p:nvSpPr>
          <p:cNvPr id="5" name="Footer Placeholder 4">
            <a:extLst>
              <a:ext uri="{FF2B5EF4-FFF2-40B4-BE49-F238E27FC236}">
                <a16:creationId xmlns:a16="http://schemas.microsoft.com/office/drawing/2014/main" id="{94356965-38FF-8ACE-A33D-8C6EA70AE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FA373D-66CA-DDB6-339E-EDA91A0DDA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08BE5-5C1D-460E-8E88-417286ED3261}" type="slidenum">
              <a:rPr lang="en-US" smtClean="0"/>
              <a:t>‹#›</a:t>
            </a:fld>
            <a:endParaRPr lang="en-US"/>
          </a:p>
        </p:txBody>
      </p:sp>
    </p:spTree>
    <p:extLst>
      <p:ext uri="{BB962C8B-B14F-4D97-AF65-F5344CB8AC3E}">
        <p14:creationId xmlns:p14="http://schemas.microsoft.com/office/powerpoint/2010/main" val="268392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82947-4986-596A-227C-32B4A3C79F2B}"/>
              </a:ext>
            </a:extLst>
          </p:cNvPr>
          <p:cNvSpPr>
            <a:spLocks noGrp="1"/>
          </p:cNvSpPr>
          <p:nvPr>
            <p:ph type="title"/>
          </p:nvPr>
        </p:nvSpPr>
        <p:spPr>
          <a:xfrm>
            <a:off x="838200" y="365126"/>
            <a:ext cx="10515600" cy="769992"/>
          </a:xfrm>
        </p:spPr>
        <p:txBody>
          <a:bodyPr/>
          <a:lstStyle/>
          <a:p>
            <a:r>
              <a:rPr lang="en-US" dirty="0"/>
              <a:t>Definition of Economics</a:t>
            </a:r>
          </a:p>
        </p:txBody>
      </p:sp>
      <p:sp>
        <p:nvSpPr>
          <p:cNvPr id="3" name="Content Placeholder 2">
            <a:extLst>
              <a:ext uri="{FF2B5EF4-FFF2-40B4-BE49-F238E27FC236}">
                <a16:creationId xmlns:a16="http://schemas.microsoft.com/office/drawing/2014/main" id="{5D8EC06B-296F-6E0B-4FAB-98A6115E395B}"/>
              </a:ext>
            </a:extLst>
          </p:cNvPr>
          <p:cNvSpPr>
            <a:spLocks noGrp="1"/>
          </p:cNvSpPr>
          <p:nvPr>
            <p:ph idx="1"/>
          </p:nvPr>
        </p:nvSpPr>
        <p:spPr>
          <a:xfrm>
            <a:off x="838200" y="977462"/>
            <a:ext cx="10515600" cy="5735529"/>
          </a:xfrm>
        </p:spPr>
        <p:txBody>
          <a:bodyPr>
            <a:normAutofit lnSpcReduction="10000"/>
          </a:bodyPr>
          <a:lstStyle/>
          <a:p>
            <a:pPr marL="0" indent="0">
              <a:buNone/>
            </a:pPr>
            <a:r>
              <a:rPr lang="en-US" dirty="0"/>
              <a:t>         </a:t>
            </a:r>
            <a:r>
              <a:rPr lang="en-US" b="1" dirty="0"/>
              <a:t>wealth definition (Classical Definition): Adam Smith</a:t>
            </a:r>
          </a:p>
          <a:p>
            <a:r>
              <a:rPr lang="en-US" dirty="0"/>
              <a:t>Wealth definition of economics is given by Adam Smith.</a:t>
            </a:r>
          </a:p>
          <a:p>
            <a:r>
              <a:rPr lang="en-US" dirty="0"/>
              <a:t>Adam Smith published a book entitled ‘ An Enquiry into the Nature and Causes of Wealth of Nations’ in 1776- popularly known as Wealth of Nations.</a:t>
            </a:r>
          </a:p>
          <a:p>
            <a:r>
              <a:rPr lang="en-US" dirty="0"/>
              <a:t>According to Adam Smith, “ Economics is the science of wealth.” according to him – Economics studies the ways and means of increasing wealth of a nation.</a:t>
            </a:r>
          </a:p>
          <a:p>
            <a:r>
              <a:rPr lang="en-US" dirty="0"/>
              <a:t>According to him, Economics is concerned with-</a:t>
            </a:r>
          </a:p>
          <a:p>
            <a:pPr lvl="4"/>
            <a:r>
              <a:rPr lang="en-US" dirty="0"/>
              <a:t> </a:t>
            </a:r>
            <a:r>
              <a:rPr lang="en-US" sz="2800" dirty="0"/>
              <a:t>production of wealth</a:t>
            </a:r>
          </a:p>
          <a:p>
            <a:pPr lvl="4"/>
            <a:r>
              <a:rPr lang="en-US" sz="2800" dirty="0"/>
              <a:t>Exchange of wealth</a:t>
            </a:r>
          </a:p>
          <a:p>
            <a:pPr lvl="4"/>
            <a:r>
              <a:rPr lang="en-US" sz="2800" dirty="0"/>
              <a:t>Distribution of wealth</a:t>
            </a:r>
          </a:p>
          <a:p>
            <a:pPr lvl="4"/>
            <a:r>
              <a:rPr lang="en-US" sz="2800" dirty="0"/>
              <a:t>Consumption of wealth</a:t>
            </a:r>
          </a:p>
        </p:txBody>
      </p:sp>
    </p:spTree>
    <p:extLst>
      <p:ext uri="{BB962C8B-B14F-4D97-AF65-F5344CB8AC3E}">
        <p14:creationId xmlns:p14="http://schemas.microsoft.com/office/powerpoint/2010/main" val="2917362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BFDF5-31B6-B780-7EF9-AADBB08F8663}"/>
              </a:ext>
            </a:extLst>
          </p:cNvPr>
          <p:cNvSpPr>
            <a:spLocks noGrp="1"/>
          </p:cNvSpPr>
          <p:nvPr>
            <p:ph type="title"/>
          </p:nvPr>
        </p:nvSpPr>
        <p:spPr>
          <a:xfrm>
            <a:off x="838200" y="365126"/>
            <a:ext cx="10515600" cy="959178"/>
          </a:xfrm>
        </p:spPr>
        <p:txBody>
          <a:bodyPr>
            <a:normAutofit fontScale="90000"/>
          </a:bodyPr>
          <a:lstStyle/>
          <a:p>
            <a:r>
              <a:rPr lang="en-US" b="1" dirty="0"/>
              <a:t>Major features/main points of wealth definition of economics</a:t>
            </a:r>
          </a:p>
        </p:txBody>
      </p:sp>
      <p:sp>
        <p:nvSpPr>
          <p:cNvPr id="3" name="Content Placeholder 2">
            <a:extLst>
              <a:ext uri="{FF2B5EF4-FFF2-40B4-BE49-F238E27FC236}">
                <a16:creationId xmlns:a16="http://schemas.microsoft.com/office/drawing/2014/main" id="{C1E40BC9-14D8-C9C7-42C7-4A831624EB31}"/>
              </a:ext>
            </a:extLst>
          </p:cNvPr>
          <p:cNvSpPr>
            <a:spLocks noGrp="1"/>
          </p:cNvSpPr>
          <p:nvPr>
            <p:ph idx="1"/>
          </p:nvPr>
        </p:nvSpPr>
        <p:spPr>
          <a:xfrm>
            <a:off x="838200" y="1324304"/>
            <a:ext cx="10515600" cy="5376041"/>
          </a:xfrm>
        </p:spPr>
        <p:txBody>
          <a:bodyPr>
            <a:normAutofit fontScale="92500" lnSpcReduction="10000"/>
          </a:bodyPr>
          <a:lstStyle/>
          <a:p>
            <a:r>
              <a:rPr lang="en-US" b="1" dirty="0"/>
              <a:t>Study of wealth: </a:t>
            </a:r>
            <a:r>
              <a:rPr lang="en-US" dirty="0"/>
              <a:t>The definition of economics, given by Adam Smith is  mainly concerned with the study of wealth. That means  economics deals with production, consumption, distribution and exchange of wealth.</a:t>
            </a:r>
          </a:p>
          <a:p>
            <a:r>
              <a:rPr lang="en-US" b="1" dirty="0"/>
              <a:t>Secondary place to mankind: </a:t>
            </a:r>
            <a:r>
              <a:rPr lang="en-US" dirty="0"/>
              <a:t>The wealth definition of economics gives the first priority to wealth and second priority to mankind. Adam smith and his followers believe that economic prosperity of a nation depends on the accumulation of wealth. Hence they give primary focus to wealth than mankind.</a:t>
            </a:r>
          </a:p>
          <a:p>
            <a:r>
              <a:rPr lang="en-US" b="1" dirty="0"/>
              <a:t>Study of economic man: </a:t>
            </a:r>
            <a:r>
              <a:rPr lang="en-US" dirty="0"/>
              <a:t>according to Adam Smith economics studies the </a:t>
            </a:r>
            <a:r>
              <a:rPr lang="en-US" dirty="0" err="1"/>
              <a:t>behaviour</a:t>
            </a:r>
            <a:r>
              <a:rPr lang="en-US" dirty="0"/>
              <a:t> of those human beings who have only one objective of earning more and more wealth. A human being of such nature is an ‘Economic Man’ according to Adam Smith.</a:t>
            </a:r>
          </a:p>
          <a:p>
            <a:r>
              <a:rPr lang="en-US" b="1" dirty="0"/>
              <a:t>Source of wealth: </a:t>
            </a:r>
            <a:r>
              <a:rPr lang="en-US" dirty="0"/>
              <a:t>Wealth definition of economics has assumed that wages earned by </a:t>
            </a:r>
            <a:r>
              <a:rPr lang="en-US" dirty="0" err="1"/>
              <a:t>labourers</a:t>
            </a:r>
            <a:r>
              <a:rPr lang="en-US" dirty="0"/>
              <a:t> is the only source of income of a nation.</a:t>
            </a:r>
          </a:p>
        </p:txBody>
      </p:sp>
    </p:spTree>
    <p:extLst>
      <p:ext uri="{BB962C8B-B14F-4D97-AF65-F5344CB8AC3E}">
        <p14:creationId xmlns:p14="http://schemas.microsoft.com/office/powerpoint/2010/main" val="3113229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015FE3-CE9E-58EC-1609-99B456399A4B}"/>
              </a:ext>
            </a:extLst>
          </p:cNvPr>
          <p:cNvSpPr>
            <a:spLocks noGrp="1"/>
          </p:cNvSpPr>
          <p:nvPr>
            <p:ph idx="1"/>
          </p:nvPr>
        </p:nvSpPr>
        <p:spPr>
          <a:xfrm>
            <a:off x="838200" y="141890"/>
            <a:ext cx="10515600" cy="6716110"/>
          </a:xfrm>
        </p:spPr>
        <p:txBody>
          <a:bodyPr>
            <a:normAutofit lnSpcReduction="10000"/>
          </a:bodyPr>
          <a:lstStyle/>
          <a:p>
            <a:r>
              <a:rPr lang="en-US" b="1" dirty="0"/>
              <a:t>Nature of wealth</a:t>
            </a:r>
            <a:r>
              <a:rPr lang="en-US" dirty="0"/>
              <a:t>:  </a:t>
            </a:r>
            <a:r>
              <a:rPr lang="en-US" dirty="0" err="1"/>
              <a:t>adam</a:t>
            </a:r>
            <a:r>
              <a:rPr lang="en-US" dirty="0"/>
              <a:t> smith in his definition considers only the material goods (</a:t>
            </a:r>
            <a:r>
              <a:rPr lang="en-US" dirty="0" err="1"/>
              <a:t>i.e</a:t>
            </a:r>
            <a:r>
              <a:rPr lang="en-US" dirty="0"/>
              <a:t>, tangible and visible goods like furniture, house </a:t>
            </a:r>
            <a:r>
              <a:rPr lang="en-US" dirty="0" err="1"/>
              <a:t>etc</a:t>
            </a:r>
            <a:r>
              <a:rPr lang="en-US" dirty="0"/>
              <a:t>) as wealth. Non material goods like service of doctor, </a:t>
            </a:r>
            <a:r>
              <a:rPr lang="en-US" dirty="0" err="1"/>
              <a:t>teacher,lawyer</a:t>
            </a:r>
            <a:r>
              <a:rPr lang="en-US" dirty="0"/>
              <a:t> </a:t>
            </a:r>
            <a:r>
              <a:rPr lang="en-US" dirty="0" err="1"/>
              <a:t>etc</a:t>
            </a:r>
            <a:r>
              <a:rPr lang="en-US" dirty="0"/>
              <a:t> are not considered  as wealth.</a:t>
            </a:r>
          </a:p>
          <a:p>
            <a:pPr marL="0" indent="0">
              <a:buNone/>
            </a:pPr>
            <a:r>
              <a:rPr lang="en-US" b="1" dirty="0"/>
              <a:t>Criticisms:</a:t>
            </a:r>
          </a:p>
          <a:p>
            <a:pPr marL="0" indent="0">
              <a:buNone/>
            </a:pPr>
            <a:r>
              <a:rPr lang="en-US" dirty="0"/>
              <a:t>The wealth definition of economics given by Adam Smith is criticized by  various economists like Marshall and others in the following grounds:</a:t>
            </a:r>
          </a:p>
          <a:p>
            <a:r>
              <a:rPr lang="en-US" b="1" dirty="0"/>
              <a:t>Narrow definition/limited scope: </a:t>
            </a:r>
            <a:r>
              <a:rPr lang="en-US" dirty="0"/>
              <a:t>The wealth definition of economics emphasized only on wealth earning activities. It excludes the activities of those human beings who are engaged in social service. Hence wealth definition of economics has narrow scope.</a:t>
            </a:r>
          </a:p>
          <a:p>
            <a:r>
              <a:rPr lang="en-US" b="1" dirty="0"/>
              <a:t>Over emphasis on wealth</a:t>
            </a:r>
            <a:r>
              <a:rPr lang="en-US" dirty="0"/>
              <a:t>: Adam Smith definition gives first priority to wealth and second priority to mankind. However, critics pointed out that wealth is for human beings and human beings are not for wealth.</a:t>
            </a:r>
          </a:p>
          <a:p>
            <a:pPr marL="0" indent="0">
              <a:buNone/>
            </a:pPr>
            <a:r>
              <a:rPr lang="en-US" dirty="0"/>
              <a:t>   According to them, human life cannot be sacrificed for wealth.</a:t>
            </a:r>
          </a:p>
          <a:p>
            <a:pPr marL="0" indent="0">
              <a:buNone/>
            </a:pPr>
            <a:endParaRPr lang="en-US" dirty="0"/>
          </a:p>
          <a:p>
            <a:endParaRPr lang="en-US" dirty="0"/>
          </a:p>
        </p:txBody>
      </p:sp>
    </p:spTree>
    <p:extLst>
      <p:ext uri="{BB962C8B-B14F-4D97-AF65-F5344CB8AC3E}">
        <p14:creationId xmlns:p14="http://schemas.microsoft.com/office/powerpoint/2010/main" val="3993088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4F023-78C6-63AE-86C2-C41AEADF6920}"/>
              </a:ext>
            </a:extLst>
          </p:cNvPr>
          <p:cNvSpPr>
            <a:spLocks noGrp="1"/>
          </p:cNvSpPr>
          <p:nvPr>
            <p:ph idx="1"/>
          </p:nvPr>
        </p:nvSpPr>
        <p:spPr>
          <a:xfrm>
            <a:off x="838200" y="110359"/>
            <a:ext cx="10515600" cy="6066604"/>
          </a:xfrm>
        </p:spPr>
        <p:txBody>
          <a:bodyPr/>
          <a:lstStyle/>
          <a:p>
            <a:r>
              <a:rPr lang="en-US" b="1" dirty="0" err="1"/>
              <a:t>Labourer</a:t>
            </a:r>
            <a:r>
              <a:rPr lang="en-US" b="1" dirty="0"/>
              <a:t> is not only the source of wealth</a:t>
            </a:r>
            <a:r>
              <a:rPr lang="en-US" dirty="0"/>
              <a:t>: In the view of Adam Smith </a:t>
            </a:r>
            <a:r>
              <a:rPr lang="en-US" dirty="0" err="1"/>
              <a:t>labourer</a:t>
            </a:r>
            <a:r>
              <a:rPr lang="en-US" dirty="0"/>
              <a:t> is only the source of wealth. However, critics criticized this view and say that other resources such as Natural resources, capital resources, physical resources </a:t>
            </a:r>
            <a:r>
              <a:rPr lang="en-US" dirty="0" err="1"/>
              <a:t>etc</a:t>
            </a:r>
            <a:r>
              <a:rPr lang="en-US" dirty="0"/>
              <a:t> are also the source of wealth of nation.</a:t>
            </a:r>
          </a:p>
          <a:p>
            <a:r>
              <a:rPr lang="en-US" b="1" dirty="0"/>
              <a:t>Unrealistic concept of economic man: </a:t>
            </a:r>
            <a:r>
              <a:rPr lang="en-US" dirty="0"/>
              <a:t>Adam smith emphasized  the economic man who only engage in earning wealth. However, there are ordinary human beings who have the qualities, such as, feeling of love, affection , self-esteem, sympathy </a:t>
            </a:r>
            <a:r>
              <a:rPr lang="en-US" dirty="0" err="1"/>
              <a:t>etc</a:t>
            </a:r>
            <a:r>
              <a:rPr lang="en-US" dirty="0"/>
              <a:t>  rather than only engaging in earning wealth. So pure economic man as assumed by Adam Smith doesn’t exist in real life.</a:t>
            </a:r>
          </a:p>
        </p:txBody>
      </p:sp>
    </p:spTree>
    <p:extLst>
      <p:ext uri="{BB962C8B-B14F-4D97-AF65-F5344CB8AC3E}">
        <p14:creationId xmlns:p14="http://schemas.microsoft.com/office/powerpoint/2010/main" val="671891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559</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Definition of Economics</vt:lpstr>
      <vt:lpstr>Major features/main points of wealth definition of economics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5</cp:revision>
  <dcterms:created xsi:type="dcterms:W3CDTF">2025-07-28T12:36:52Z</dcterms:created>
  <dcterms:modified xsi:type="dcterms:W3CDTF">2026-06-18T17:34:28Z</dcterms:modified>
</cp:coreProperties>
</file>