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1" d="100"/>
          <a:sy n="61" d="100"/>
        </p:scale>
        <p:origin x="109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88755-3EF4-BE58-0164-C8D293B8F1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DD0999-F8BF-ED98-25E1-D1B780E7C1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C9E64F-0DAF-36F8-A665-B22E9381B12A}"/>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3EE0431C-35F6-CF31-25D4-D65C345B65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3C257-3C6C-0A69-6ACD-435DAE6EA8C0}"/>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192737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03FB-4E53-2086-ADBA-489F9DA4C9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DE3C44-E8A3-889B-6DA8-C2C7C731F0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6E896-F103-85EC-D939-212AB432B695}"/>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1625C7DE-C39A-DB8B-283F-8AC5EAEE7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794EC-65CD-8D95-E430-F38796BC4D26}"/>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65153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97A9F7-9AB3-1896-1B49-1C0A78C75B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83EF24-8305-B23A-AB3C-69C02AE222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51420-EF6F-0D45-F63C-17BC33ED7153}"/>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C48FA096-8C64-182B-FF13-5E2FF7A3F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F2F18-B740-E496-007D-115046723E6D}"/>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2569265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E5A9B-3005-C142-2102-09602710D4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8582E3-8D34-2411-7C77-A5FC601D2B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47BFBE-4DBD-09ED-1F26-3DA4F63F2D6A}"/>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A4670CA3-F144-FA84-0276-A7A29BE06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CCBCEA-3199-C081-EDE6-E587DDA9DF05}"/>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732345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12A07-C09E-6433-FC72-CC4B3C859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DFCC58-AF34-4C03-3137-618E58C9D1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84C3F2-7386-664D-2382-485864724F5F}"/>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C083BD89-B0A4-0F90-32D7-65EB20C908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91CB6-5BDE-209C-78A5-0D4877099BBD}"/>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2336818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C3063-7F6B-E807-2658-03589CAADD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2C247-947E-C36B-B751-00BBAB789F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8FD5EC-8D13-D9F3-8DDA-7A1245118A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13CCA2-7B3E-1F4D-510F-32020BC58672}"/>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6" name="Footer Placeholder 5">
            <a:extLst>
              <a:ext uri="{FF2B5EF4-FFF2-40B4-BE49-F238E27FC236}">
                <a16:creationId xmlns:a16="http://schemas.microsoft.com/office/drawing/2014/main" id="{1FD4481A-8F6C-00B8-10B8-46CDC171F6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A6B09A-5863-45BF-826C-33E81E17BF03}"/>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88271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71DC3-ADE4-B6BC-0B33-AE0275EFA0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455C0D-0AA3-7D2F-A118-7FC77DB25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32E835-2366-B40B-6EFB-800C5F37D8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C78E5F-B977-7773-DEBD-FDC6631C4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C7328A-AD78-2274-EF51-4A6609499C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4B024-97CF-925B-9E2F-B401B38CBEDF}"/>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8" name="Footer Placeholder 7">
            <a:extLst>
              <a:ext uri="{FF2B5EF4-FFF2-40B4-BE49-F238E27FC236}">
                <a16:creationId xmlns:a16="http://schemas.microsoft.com/office/drawing/2014/main" id="{B700914E-8B9D-10FB-E08F-EB51328F91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8CD019-536F-C83C-E9AB-C1641B35AADF}"/>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2952352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AF305-FC91-6885-D0CD-0921F36E9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8BAC73-00EE-2E38-1CC9-F22FB67E6A33}"/>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4" name="Footer Placeholder 3">
            <a:extLst>
              <a:ext uri="{FF2B5EF4-FFF2-40B4-BE49-F238E27FC236}">
                <a16:creationId xmlns:a16="http://schemas.microsoft.com/office/drawing/2014/main" id="{D5AC83D3-68E6-6F53-982E-3A24B75852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737F71-3C85-5880-9D10-A6A1401C39D3}"/>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2229932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DB2976-E855-0CBD-E525-A7A910103153}"/>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3" name="Footer Placeholder 2">
            <a:extLst>
              <a:ext uri="{FF2B5EF4-FFF2-40B4-BE49-F238E27FC236}">
                <a16:creationId xmlns:a16="http://schemas.microsoft.com/office/drawing/2014/main" id="{0D4FA7CF-7459-37E5-DD63-345B71214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8EE0B4-83D3-AC34-2724-0DFF88D75D77}"/>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718871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379F6-1E5D-9D1C-4F24-C8E6078639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8304D1-CABB-75D8-1117-BA266D9F5E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95D470-9560-3AB0-E08F-604E145B05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801784-477C-5A6B-FAF7-FD1BEC353886}"/>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6" name="Footer Placeholder 5">
            <a:extLst>
              <a:ext uri="{FF2B5EF4-FFF2-40B4-BE49-F238E27FC236}">
                <a16:creationId xmlns:a16="http://schemas.microsoft.com/office/drawing/2014/main" id="{561C4452-9AA7-EB83-6CB3-5431C5789B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6FE24-914E-A598-0F04-572974C876F3}"/>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162421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5DF3-6A11-A62F-4031-0E5828E1D9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C4BDE7-3299-F031-CDA7-6F5BE2F299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E8023A-8D12-328E-0CB1-149E23FD87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296FDE-FBB8-CA0B-CF33-9E2C1D74AC4D}"/>
              </a:ext>
            </a:extLst>
          </p:cNvPr>
          <p:cNvSpPr>
            <a:spLocks noGrp="1"/>
          </p:cNvSpPr>
          <p:nvPr>
            <p:ph type="dt" sz="half" idx="10"/>
          </p:nvPr>
        </p:nvSpPr>
        <p:spPr/>
        <p:txBody>
          <a:bodyPr/>
          <a:lstStyle/>
          <a:p>
            <a:fld id="{B96E5E7E-52D2-4E48-BC82-81B1B1E3808A}" type="datetimeFigureOut">
              <a:rPr lang="en-US" smtClean="0"/>
              <a:t>7/14/2026</a:t>
            </a:fld>
            <a:endParaRPr lang="en-US"/>
          </a:p>
        </p:txBody>
      </p:sp>
      <p:sp>
        <p:nvSpPr>
          <p:cNvPr id="6" name="Footer Placeholder 5">
            <a:extLst>
              <a:ext uri="{FF2B5EF4-FFF2-40B4-BE49-F238E27FC236}">
                <a16:creationId xmlns:a16="http://schemas.microsoft.com/office/drawing/2014/main" id="{6A680227-D311-8131-3DF8-2063696A1A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76ACE-38F4-91A1-FBD1-CF48A47610AE}"/>
              </a:ext>
            </a:extLst>
          </p:cNvPr>
          <p:cNvSpPr>
            <a:spLocks noGrp="1"/>
          </p:cNvSpPr>
          <p:nvPr>
            <p:ph type="sldNum" sz="quarter" idx="12"/>
          </p:nvPr>
        </p:nvSpPr>
        <p:spPr/>
        <p:txBody>
          <a:bodyPr/>
          <a:lstStyle/>
          <a:p>
            <a:fld id="{385920E4-F7A8-4B55-9DBA-929A46D9DA20}" type="slidenum">
              <a:rPr lang="en-US" smtClean="0"/>
              <a:t>‹#›</a:t>
            </a:fld>
            <a:endParaRPr lang="en-US"/>
          </a:p>
        </p:txBody>
      </p:sp>
    </p:spTree>
    <p:extLst>
      <p:ext uri="{BB962C8B-B14F-4D97-AF65-F5344CB8AC3E}">
        <p14:creationId xmlns:p14="http://schemas.microsoft.com/office/powerpoint/2010/main" val="3766460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92A318-C645-CE4D-CADB-F209D4A8E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58794-B28D-6289-3C85-11856D600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6C544-C546-A5F4-3BAC-8156F0420F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E5E7E-52D2-4E48-BC82-81B1B1E3808A}" type="datetimeFigureOut">
              <a:rPr lang="en-US" smtClean="0"/>
              <a:t>7/14/2026</a:t>
            </a:fld>
            <a:endParaRPr lang="en-US"/>
          </a:p>
        </p:txBody>
      </p:sp>
      <p:sp>
        <p:nvSpPr>
          <p:cNvPr id="5" name="Footer Placeholder 4">
            <a:extLst>
              <a:ext uri="{FF2B5EF4-FFF2-40B4-BE49-F238E27FC236}">
                <a16:creationId xmlns:a16="http://schemas.microsoft.com/office/drawing/2014/main" id="{3D2601C4-8828-0282-BCEC-A946D121BE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0D8F94-A310-A0F7-4A6C-47362FABBD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920E4-F7A8-4B55-9DBA-929A46D9DA20}" type="slidenum">
              <a:rPr lang="en-US" smtClean="0"/>
              <a:t>‹#›</a:t>
            </a:fld>
            <a:endParaRPr lang="en-US"/>
          </a:p>
        </p:txBody>
      </p:sp>
    </p:spTree>
    <p:extLst>
      <p:ext uri="{BB962C8B-B14F-4D97-AF65-F5344CB8AC3E}">
        <p14:creationId xmlns:p14="http://schemas.microsoft.com/office/powerpoint/2010/main" val="1163677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78456-B037-A2DD-0CC2-696BAC5F2A61}"/>
              </a:ext>
            </a:extLst>
          </p:cNvPr>
          <p:cNvSpPr>
            <a:spLocks noGrp="1"/>
          </p:cNvSpPr>
          <p:nvPr>
            <p:ph type="title"/>
          </p:nvPr>
        </p:nvSpPr>
        <p:spPr>
          <a:xfrm>
            <a:off x="838200" y="365126"/>
            <a:ext cx="10515600" cy="888488"/>
          </a:xfrm>
        </p:spPr>
        <p:txBody>
          <a:bodyPr/>
          <a:lstStyle/>
          <a:p>
            <a:r>
              <a:rPr lang="en-US" dirty="0"/>
              <a:t>Positive and normative economics</a:t>
            </a:r>
          </a:p>
        </p:txBody>
      </p:sp>
      <p:sp>
        <p:nvSpPr>
          <p:cNvPr id="3" name="Content Placeholder 2">
            <a:extLst>
              <a:ext uri="{FF2B5EF4-FFF2-40B4-BE49-F238E27FC236}">
                <a16:creationId xmlns:a16="http://schemas.microsoft.com/office/drawing/2014/main" id="{7E79ECE4-AFCC-8C97-CF69-C681E50936A6}"/>
              </a:ext>
            </a:extLst>
          </p:cNvPr>
          <p:cNvSpPr>
            <a:spLocks noGrp="1"/>
          </p:cNvSpPr>
          <p:nvPr>
            <p:ph idx="1"/>
          </p:nvPr>
        </p:nvSpPr>
        <p:spPr>
          <a:xfrm>
            <a:off x="838200" y="1120876"/>
            <a:ext cx="10515600" cy="5737123"/>
          </a:xfrm>
        </p:spPr>
        <p:txBody>
          <a:bodyPr/>
          <a:lstStyle/>
          <a:p>
            <a:pPr marL="0" indent="0">
              <a:buNone/>
            </a:pPr>
            <a:r>
              <a:rPr lang="en-US" dirty="0"/>
              <a:t>The methodology of economic analysis is broadly classified into two categories: one attempts to describe the reality (Positive Economics) and other uses value judgement ( Normative Economics).</a:t>
            </a:r>
          </a:p>
          <a:p>
            <a:pPr marL="0" indent="0">
              <a:buNone/>
            </a:pPr>
            <a:r>
              <a:rPr lang="en-US" b="1" dirty="0"/>
              <a:t>Positive Economics</a:t>
            </a:r>
            <a:r>
              <a:rPr lang="en-US" dirty="0"/>
              <a:t>:</a:t>
            </a:r>
          </a:p>
          <a:p>
            <a:r>
              <a:rPr lang="en-US" dirty="0"/>
              <a:t> It studies the things as they are found in reality rather than how they actually should be. </a:t>
            </a:r>
          </a:p>
          <a:p>
            <a:r>
              <a:rPr lang="en-US" dirty="0"/>
              <a:t>It was introduced by classical economists Adam Smith, J.B. Say and modern economist </a:t>
            </a:r>
            <a:r>
              <a:rPr lang="en-US" dirty="0" err="1"/>
              <a:t>Lionnel</a:t>
            </a:r>
            <a:r>
              <a:rPr lang="en-US" dirty="0"/>
              <a:t> Robbins.</a:t>
            </a:r>
          </a:p>
          <a:p>
            <a:r>
              <a:rPr lang="en-US" dirty="0"/>
              <a:t>It explains the real picture or facts without any comment and suggestion. It answers the question of what, when and how. It just explain the cause and effect relationship between and among the economic variables, issues and problems.</a:t>
            </a:r>
          </a:p>
        </p:txBody>
      </p:sp>
    </p:spTree>
    <p:extLst>
      <p:ext uri="{BB962C8B-B14F-4D97-AF65-F5344CB8AC3E}">
        <p14:creationId xmlns:p14="http://schemas.microsoft.com/office/powerpoint/2010/main" val="1253063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00B364-5B75-70AF-52C4-969246DFF4D4}"/>
              </a:ext>
            </a:extLst>
          </p:cNvPr>
          <p:cNvSpPr>
            <a:spLocks noGrp="1"/>
          </p:cNvSpPr>
          <p:nvPr>
            <p:ph idx="1"/>
          </p:nvPr>
        </p:nvSpPr>
        <p:spPr>
          <a:xfrm>
            <a:off x="838200" y="0"/>
            <a:ext cx="10515600" cy="6725265"/>
          </a:xfrm>
        </p:spPr>
        <p:txBody>
          <a:bodyPr/>
          <a:lstStyle/>
          <a:p>
            <a:r>
              <a:rPr lang="en-US" dirty="0"/>
              <a:t>For example, according to Adam Smith, economics is the science which studies about wealth. Similarly, according to Robbins, resources are scarce but the wants and needs of mankind are unlimited. Here, both definition explain the real situation without any value judgement.</a:t>
            </a:r>
          </a:p>
          <a:p>
            <a:pPr marL="0" indent="0">
              <a:buNone/>
            </a:pPr>
            <a:r>
              <a:rPr lang="en-US" b="1" dirty="0"/>
              <a:t>Normative Economics</a:t>
            </a:r>
            <a:r>
              <a:rPr lang="en-US" dirty="0"/>
              <a:t>:</a:t>
            </a:r>
          </a:p>
          <a:p>
            <a:r>
              <a:rPr lang="en-US" dirty="0"/>
              <a:t>Economics which uses value judgement or give suggestion is called Normative Economics.</a:t>
            </a:r>
          </a:p>
          <a:p>
            <a:r>
              <a:rPr lang="en-US" dirty="0"/>
              <a:t>It explains events or facts as they ‘</a:t>
            </a:r>
            <a:r>
              <a:rPr lang="en-US" b="1" dirty="0"/>
              <a:t>ought to be’ or ‘what should be’.</a:t>
            </a:r>
          </a:p>
          <a:p>
            <a:r>
              <a:rPr lang="en-US" dirty="0"/>
              <a:t>For example, Marshall said that wealth should be utilized for material welfare of people. So Marshall’s definition of economics is based on Normative Science.</a:t>
            </a:r>
          </a:p>
          <a:p>
            <a:r>
              <a:rPr lang="en-US" dirty="0"/>
              <a:t>The concept of Normative economics was introduced by Alfred Marshall and other neo- classical economist.</a:t>
            </a:r>
          </a:p>
          <a:p>
            <a:pPr marL="0" indent="0">
              <a:buNone/>
            </a:pPr>
            <a:endParaRPr lang="en-US" dirty="0"/>
          </a:p>
          <a:p>
            <a:endParaRPr lang="en-US" b="1" dirty="0"/>
          </a:p>
          <a:p>
            <a:endParaRPr lang="en-US" dirty="0"/>
          </a:p>
        </p:txBody>
      </p:sp>
    </p:spTree>
    <p:extLst>
      <p:ext uri="{BB962C8B-B14F-4D97-AF65-F5344CB8AC3E}">
        <p14:creationId xmlns:p14="http://schemas.microsoft.com/office/powerpoint/2010/main" val="398010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AB47E31-03B7-176D-EDE9-A17AA2491C5B}"/>
              </a:ext>
            </a:extLst>
          </p:cNvPr>
          <p:cNvGraphicFramePr>
            <a:graphicFrameLocks noGrp="1"/>
          </p:cNvGraphicFramePr>
          <p:nvPr>
            <p:ph idx="1"/>
            <p:extLst>
              <p:ext uri="{D42A27DB-BD31-4B8C-83A1-F6EECF244321}">
                <p14:modId xmlns:p14="http://schemas.microsoft.com/office/powerpoint/2010/main" val="1256187926"/>
              </p:ext>
            </p:extLst>
          </p:nvPr>
        </p:nvGraphicFramePr>
        <p:xfrm>
          <a:off x="838200" y="176981"/>
          <a:ext cx="10515597" cy="7698235"/>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074485164"/>
                    </a:ext>
                  </a:extLst>
                </a:gridCol>
                <a:gridCol w="3505199">
                  <a:extLst>
                    <a:ext uri="{9D8B030D-6E8A-4147-A177-3AD203B41FA5}">
                      <a16:colId xmlns:a16="http://schemas.microsoft.com/office/drawing/2014/main" val="3963518076"/>
                    </a:ext>
                  </a:extLst>
                </a:gridCol>
                <a:gridCol w="3505199">
                  <a:extLst>
                    <a:ext uri="{9D8B030D-6E8A-4147-A177-3AD203B41FA5}">
                      <a16:colId xmlns:a16="http://schemas.microsoft.com/office/drawing/2014/main" val="3810394697"/>
                    </a:ext>
                  </a:extLst>
                </a:gridCol>
              </a:tblGrid>
              <a:tr h="954431">
                <a:tc>
                  <a:txBody>
                    <a:bodyPr/>
                    <a:lstStyle/>
                    <a:p>
                      <a:r>
                        <a:rPr lang="en-US" dirty="0"/>
                        <a:t>Basis of difference</a:t>
                      </a:r>
                    </a:p>
                  </a:txBody>
                  <a:tcPr/>
                </a:tc>
                <a:tc>
                  <a:txBody>
                    <a:bodyPr/>
                    <a:lstStyle/>
                    <a:p>
                      <a:r>
                        <a:rPr lang="en-US" dirty="0"/>
                        <a:t>Positive Economics</a:t>
                      </a:r>
                    </a:p>
                  </a:txBody>
                  <a:tcPr/>
                </a:tc>
                <a:tc>
                  <a:txBody>
                    <a:bodyPr/>
                    <a:lstStyle/>
                    <a:p>
                      <a:r>
                        <a:rPr lang="en-US" dirty="0"/>
                        <a:t>Normative Economics</a:t>
                      </a:r>
                    </a:p>
                  </a:txBody>
                  <a:tcPr/>
                </a:tc>
                <a:extLst>
                  <a:ext uri="{0D108BD9-81ED-4DB2-BD59-A6C34878D82A}">
                    <a16:rowId xmlns:a16="http://schemas.microsoft.com/office/drawing/2014/main" val="3932726276"/>
                  </a:ext>
                </a:extLst>
              </a:tr>
              <a:tr h="954431">
                <a:tc>
                  <a:txBody>
                    <a:bodyPr/>
                    <a:lstStyle/>
                    <a:p>
                      <a:r>
                        <a:rPr lang="en-US" dirty="0"/>
                        <a:t>Definition</a:t>
                      </a:r>
                    </a:p>
                  </a:txBody>
                  <a:tcPr/>
                </a:tc>
                <a:tc>
                  <a:txBody>
                    <a:bodyPr/>
                    <a:lstStyle/>
                    <a:p>
                      <a:r>
                        <a:rPr lang="en-US" dirty="0"/>
                        <a:t>The economics which explains the economic phenomenon as they are found in reality is called Positive Economics.</a:t>
                      </a:r>
                    </a:p>
                    <a:p>
                      <a:endParaRPr lang="en-US" dirty="0"/>
                    </a:p>
                    <a:p>
                      <a:endParaRPr lang="en-US" dirty="0"/>
                    </a:p>
                  </a:txBody>
                  <a:tcPr/>
                </a:tc>
                <a:tc>
                  <a:txBody>
                    <a:bodyPr/>
                    <a:lstStyle/>
                    <a:p>
                      <a:r>
                        <a:rPr lang="en-US" dirty="0"/>
                        <a:t>The economics which uses the value judgement is called Normative Economics.</a:t>
                      </a:r>
                    </a:p>
                  </a:txBody>
                  <a:tcPr/>
                </a:tc>
                <a:extLst>
                  <a:ext uri="{0D108BD9-81ED-4DB2-BD59-A6C34878D82A}">
                    <a16:rowId xmlns:a16="http://schemas.microsoft.com/office/drawing/2014/main" val="1218358660"/>
                  </a:ext>
                </a:extLst>
              </a:tr>
              <a:tr h="954431">
                <a:tc>
                  <a:txBody>
                    <a:bodyPr/>
                    <a:lstStyle/>
                    <a:p>
                      <a:r>
                        <a:rPr lang="en-US" dirty="0"/>
                        <a:t>Inquires</a:t>
                      </a:r>
                    </a:p>
                  </a:txBody>
                  <a:tcPr/>
                </a:tc>
                <a:tc>
                  <a:txBody>
                    <a:bodyPr/>
                    <a:lstStyle/>
                    <a:p>
                      <a:r>
                        <a:rPr lang="en-US" dirty="0"/>
                        <a:t>It inquires ‘what is’, ‘what was’ and ‘what will be’</a:t>
                      </a:r>
                    </a:p>
                  </a:txBody>
                  <a:tcPr/>
                </a:tc>
                <a:tc>
                  <a:txBody>
                    <a:bodyPr/>
                    <a:lstStyle/>
                    <a:p>
                      <a:r>
                        <a:rPr lang="en-US" dirty="0"/>
                        <a:t>It inquires ‘what ought to be’ or ‘what should be’.</a:t>
                      </a:r>
                    </a:p>
                    <a:p>
                      <a:endParaRPr lang="en-US" dirty="0"/>
                    </a:p>
                  </a:txBody>
                  <a:tcPr/>
                </a:tc>
                <a:extLst>
                  <a:ext uri="{0D108BD9-81ED-4DB2-BD59-A6C34878D82A}">
                    <a16:rowId xmlns:a16="http://schemas.microsoft.com/office/drawing/2014/main" val="1770368178"/>
                  </a:ext>
                </a:extLst>
              </a:tr>
              <a:tr h="954431">
                <a:tc>
                  <a:txBody>
                    <a:bodyPr/>
                    <a:lstStyle/>
                    <a:p>
                      <a:r>
                        <a:rPr lang="en-US" dirty="0"/>
                        <a:t>Analyze</a:t>
                      </a:r>
                    </a:p>
                  </a:txBody>
                  <a:tcPr/>
                </a:tc>
                <a:tc>
                  <a:txBody>
                    <a:bodyPr/>
                    <a:lstStyle/>
                    <a:p>
                      <a:r>
                        <a:rPr lang="en-US" dirty="0"/>
                        <a:t>It explains cause and effect relationship between economic issues.</a:t>
                      </a:r>
                    </a:p>
                  </a:txBody>
                  <a:tcPr/>
                </a:tc>
                <a:tc>
                  <a:txBody>
                    <a:bodyPr/>
                    <a:lstStyle/>
                    <a:p>
                      <a:r>
                        <a:rPr lang="en-US" dirty="0"/>
                        <a:t>It makes decision on any economic issues without any analysis.</a:t>
                      </a:r>
                    </a:p>
                  </a:txBody>
                  <a:tcPr/>
                </a:tc>
                <a:extLst>
                  <a:ext uri="{0D108BD9-81ED-4DB2-BD59-A6C34878D82A}">
                    <a16:rowId xmlns:a16="http://schemas.microsoft.com/office/drawing/2014/main" val="2841794507"/>
                  </a:ext>
                </a:extLst>
              </a:tr>
              <a:tr h="954431">
                <a:tc>
                  <a:txBody>
                    <a:bodyPr/>
                    <a:lstStyle/>
                    <a:p>
                      <a:r>
                        <a:rPr lang="en-US" dirty="0"/>
                        <a:t>Supporters</a:t>
                      </a:r>
                    </a:p>
                  </a:txBody>
                  <a:tcPr/>
                </a:tc>
                <a:tc>
                  <a:txBody>
                    <a:bodyPr/>
                    <a:lstStyle/>
                    <a:p>
                      <a:r>
                        <a:rPr lang="en-US" dirty="0"/>
                        <a:t>Supported and led by classical and modern economists.</a:t>
                      </a:r>
                    </a:p>
                  </a:txBody>
                  <a:tcPr/>
                </a:tc>
                <a:tc>
                  <a:txBody>
                    <a:bodyPr/>
                    <a:lstStyle/>
                    <a:p>
                      <a:r>
                        <a:rPr lang="en-US" dirty="0"/>
                        <a:t>Supported and led by neo- classical economists.</a:t>
                      </a:r>
                    </a:p>
                  </a:txBody>
                  <a:tcPr/>
                </a:tc>
                <a:extLst>
                  <a:ext uri="{0D108BD9-81ED-4DB2-BD59-A6C34878D82A}">
                    <a16:rowId xmlns:a16="http://schemas.microsoft.com/office/drawing/2014/main" val="3720528667"/>
                  </a:ext>
                </a:extLst>
              </a:tr>
              <a:tr h="954431">
                <a:tc>
                  <a:txBody>
                    <a:bodyPr/>
                    <a:lstStyle/>
                    <a:p>
                      <a:r>
                        <a:rPr lang="en-US" dirty="0"/>
                        <a:t>Example</a:t>
                      </a:r>
                    </a:p>
                  </a:txBody>
                  <a:tcPr/>
                </a:tc>
                <a:tc>
                  <a:txBody>
                    <a:bodyPr/>
                    <a:lstStyle/>
                    <a:p>
                      <a:r>
                        <a:rPr lang="en-US" dirty="0"/>
                        <a:t>When the price of alcohol increases, its quantity demanded decreases.</a:t>
                      </a:r>
                    </a:p>
                  </a:txBody>
                  <a:tcPr/>
                </a:tc>
                <a:tc>
                  <a:txBody>
                    <a:bodyPr/>
                    <a:lstStyle/>
                    <a:p>
                      <a:r>
                        <a:rPr lang="en-US" dirty="0"/>
                        <a:t>As the alcohol is harmful for health, its price should be increased in order to decrease it quantity demanded.</a:t>
                      </a:r>
                    </a:p>
                  </a:txBody>
                  <a:tcPr/>
                </a:tc>
                <a:extLst>
                  <a:ext uri="{0D108BD9-81ED-4DB2-BD59-A6C34878D82A}">
                    <a16:rowId xmlns:a16="http://schemas.microsoft.com/office/drawing/2014/main" val="200626102"/>
                  </a:ext>
                </a:extLst>
              </a:tr>
              <a:tr h="954431">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651989810"/>
                  </a:ext>
                </a:extLst>
              </a:tr>
            </a:tbl>
          </a:graphicData>
        </a:graphic>
      </p:graphicFrame>
    </p:spTree>
    <p:extLst>
      <p:ext uri="{BB962C8B-B14F-4D97-AF65-F5344CB8AC3E}">
        <p14:creationId xmlns:p14="http://schemas.microsoft.com/office/powerpoint/2010/main" val="127523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389</Words>
  <Application>Microsoft Office PowerPoint</Application>
  <PresentationFormat>Widescreen</PresentationFormat>
  <Paragraphs>31</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Positive and normative economics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6</cp:revision>
  <dcterms:created xsi:type="dcterms:W3CDTF">2025-08-03T23:40:30Z</dcterms:created>
  <dcterms:modified xsi:type="dcterms:W3CDTF">2026-07-14T12:27:34Z</dcterms:modified>
</cp:coreProperties>
</file>