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84" r:id="rId5"/>
    <p:sldId id="260" r:id="rId6"/>
    <p:sldId id="261" r:id="rId7"/>
    <p:sldId id="285"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1" d="100"/>
          <a:sy n="61" d="100"/>
        </p:scale>
        <p:origin x="1098"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68CD1-CE28-8F90-CDA5-EF1A9E068DE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428759-CE93-43C7-9BD1-F34D388B14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07092C-2AC2-93BE-3F5B-629AD2E9DC1E}"/>
              </a:ext>
            </a:extLst>
          </p:cNvPr>
          <p:cNvSpPr>
            <a:spLocks noGrp="1"/>
          </p:cNvSpPr>
          <p:nvPr>
            <p:ph type="dt" sz="half" idx="10"/>
          </p:nvPr>
        </p:nvSpPr>
        <p:spPr/>
        <p:txBody>
          <a:bodyPr/>
          <a:lstStyle/>
          <a:p>
            <a:fld id="{3D8F48BC-440C-4FBA-92FF-788242D2E332}" type="datetimeFigureOut">
              <a:rPr lang="en-US" smtClean="0"/>
              <a:t>7/14/2026</a:t>
            </a:fld>
            <a:endParaRPr lang="en-US"/>
          </a:p>
        </p:txBody>
      </p:sp>
      <p:sp>
        <p:nvSpPr>
          <p:cNvPr id="5" name="Footer Placeholder 4">
            <a:extLst>
              <a:ext uri="{FF2B5EF4-FFF2-40B4-BE49-F238E27FC236}">
                <a16:creationId xmlns:a16="http://schemas.microsoft.com/office/drawing/2014/main" id="{A6291435-D4FF-CED6-DF53-7E0A49B0A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EC11D2-FEF4-C6FC-76D4-6E835CA7FDB4}"/>
              </a:ext>
            </a:extLst>
          </p:cNvPr>
          <p:cNvSpPr>
            <a:spLocks noGrp="1"/>
          </p:cNvSpPr>
          <p:nvPr>
            <p:ph type="sldNum" sz="quarter" idx="12"/>
          </p:nvPr>
        </p:nvSpPr>
        <p:spPr/>
        <p:txBody>
          <a:bodyPr/>
          <a:lstStyle/>
          <a:p>
            <a:fld id="{5D34423E-FF47-443F-BA79-48F089EE6D04}" type="slidenum">
              <a:rPr lang="en-US" smtClean="0"/>
              <a:t>‹#›</a:t>
            </a:fld>
            <a:endParaRPr lang="en-US"/>
          </a:p>
        </p:txBody>
      </p:sp>
    </p:spTree>
    <p:extLst>
      <p:ext uri="{BB962C8B-B14F-4D97-AF65-F5344CB8AC3E}">
        <p14:creationId xmlns:p14="http://schemas.microsoft.com/office/powerpoint/2010/main" val="1810802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A1798-7B7F-81F5-8F5F-282800B43A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1B9706-70BA-1377-8C59-48364631EF0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287314-C027-0355-5E4A-1F85B8C688C0}"/>
              </a:ext>
            </a:extLst>
          </p:cNvPr>
          <p:cNvSpPr>
            <a:spLocks noGrp="1"/>
          </p:cNvSpPr>
          <p:nvPr>
            <p:ph type="dt" sz="half" idx="10"/>
          </p:nvPr>
        </p:nvSpPr>
        <p:spPr/>
        <p:txBody>
          <a:bodyPr/>
          <a:lstStyle/>
          <a:p>
            <a:fld id="{3D8F48BC-440C-4FBA-92FF-788242D2E332}" type="datetimeFigureOut">
              <a:rPr lang="en-US" smtClean="0"/>
              <a:t>7/14/2026</a:t>
            </a:fld>
            <a:endParaRPr lang="en-US"/>
          </a:p>
        </p:txBody>
      </p:sp>
      <p:sp>
        <p:nvSpPr>
          <p:cNvPr id="5" name="Footer Placeholder 4">
            <a:extLst>
              <a:ext uri="{FF2B5EF4-FFF2-40B4-BE49-F238E27FC236}">
                <a16:creationId xmlns:a16="http://schemas.microsoft.com/office/drawing/2014/main" id="{69F23CE9-C01E-4034-91AD-0781207DF1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3FFFE1-21E4-AA4E-6ACC-2E66D2E0567E}"/>
              </a:ext>
            </a:extLst>
          </p:cNvPr>
          <p:cNvSpPr>
            <a:spLocks noGrp="1"/>
          </p:cNvSpPr>
          <p:nvPr>
            <p:ph type="sldNum" sz="quarter" idx="12"/>
          </p:nvPr>
        </p:nvSpPr>
        <p:spPr/>
        <p:txBody>
          <a:bodyPr/>
          <a:lstStyle/>
          <a:p>
            <a:fld id="{5D34423E-FF47-443F-BA79-48F089EE6D04}" type="slidenum">
              <a:rPr lang="en-US" smtClean="0"/>
              <a:t>‹#›</a:t>
            </a:fld>
            <a:endParaRPr lang="en-US"/>
          </a:p>
        </p:txBody>
      </p:sp>
    </p:spTree>
    <p:extLst>
      <p:ext uri="{BB962C8B-B14F-4D97-AF65-F5344CB8AC3E}">
        <p14:creationId xmlns:p14="http://schemas.microsoft.com/office/powerpoint/2010/main" val="2693653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3D2FF6-D540-D14A-9DAF-5EF5BDDFEDE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070D79B-4F40-6E9A-F522-F014E08F97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F4E273-3D8E-405C-8F50-72BCD1F31756}"/>
              </a:ext>
            </a:extLst>
          </p:cNvPr>
          <p:cNvSpPr>
            <a:spLocks noGrp="1"/>
          </p:cNvSpPr>
          <p:nvPr>
            <p:ph type="dt" sz="half" idx="10"/>
          </p:nvPr>
        </p:nvSpPr>
        <p:spPr/>
        <p:txBody>
          <a:bodyPr/>
          <a:lstStyle/>
          <a:p>
            <a:fld id="{3D8F48BC-440C-4FBA-92FF-788242D2E332}" type="datetimeFigureOut">
              <a:rPr lang="en-US" smtClean="0"/>
              <a:t>7/14/2026</a:t>
            </a:fld>
            <a:endParaRPr lang="en-US"/>
          </a:p>
        </p:txBody>
      </p:sp>
      <p:sp>
        <p:nvSpPr>
          <p:cNvPr id="5" name="Footer Placeholder 4">
            <a:extLst>
              <a:ext uri="{FF2B5EF4-FFF2-40B4-BE49-F238E27FC236}">
                <a16:creationId xmlns:a16="http://schemas.microsoft.com/office/drawing/2014/main" id="{66926C8B-0A98-55EC-1473-8026D42784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4762C0-ECCD-79AA-D463-5B48B27CC27C}"/>
              </a:ext>
            </a:extLst>
          </p:cNvPr>
          <p:cNvSpPr>
            <a:spLocks noGrp="1"/>
          </p:cNvSpPr>
          <p:nvPr>
            <p:ph type="sldNum" sz="quarter" idx="12"/>
          </p:nvPr>
        </p:nvSpPr>
        <p:spPr/>
        <p:txBody>
          <a:bodyPr/>
          <a:lstStyle/>
          <a:p>
            <a:fld id="{5D34423E-FF47-443F-BA79-48F089EE6D04}" type="slidenum">
              <a:rPr lang="en-US" smtClean="0"/>
              <a:t>‹#›</a:t>
            </a:fld>
            <a:endParaRPr lang="en-US"/>
          </a:p>
        </p:txBody>
      </p:sp>
    </p:spTree>
    <p:extLst>
      <p:ext uri="{BB962C8B-B14F-4D97-AF65-F5344CB8AC3E}">
        <p14:creationId xmlns:p14="http://schemas.microsoft.com/office/powerpoint/2010/main" val="1906973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2AADA-2676-7030-C842-9A1CDD8D75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097C3A-F260-59DF-AD2B-D652CF2B11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A0139F-357E-C7D1-078F-6AA1B5FC2127}"/>
              </a:ext>
            </a:extLst>
          </p:cNvPr>
          <p:cNvSpPr>
            <a:spLocks noGrp="1"/>
          </p:cNvSpPr>
          <p:nvPr>
            <p:ph type="dt" sz="half" idx="10"/>
          </p:nvPr>
        </p:nvSpPr>
        <p:spPr/>
        <p:txBody>
          <a:bodyPr/>
          <a:lstStyle/>
          <a:p>
            <a:fld id="{3D8F48BC-440C-4FBA-92FF-788242D2E332}" type="datetimeFigureOut">
              <a:rPr lang="en-US" smtClean="0"/>
              <a:t>7/14/2026</a:t>
            </a:fld>
            <a:endParaRPr lang="en-US"/>
          </a:p>
        </p:txBody>
      </p:sp>
      <p:sp>
        <p:nvSpPr>
          <p:cNvPr id="5" name="Footer Placeholder 4">
            <a:extLst>
              <a:ext uri="{FF2B5EF4-FFF2-40B4-BE49-F238E27FC236}">
                <a16:creationId xmlns:a16="http://schemas.microsoft.com/office/drawing/2014/main" id="{E03B4298-92E1-2EE3-8D43-51E99530CC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AD9A9-2036-CEEB-C680-F726DD886074}"/>
              </a:ext>
            </a:extLst>
          </p:cNvPr>
          <p:cNvSpPr>
            <a:spLocks noGrp="1"/>
          </p:cNvSpPr>
          <p:nvPr>
            <p:ph type="sldNum" sz="quarter" idx="12"/>
          </p:nvPr>
        </p:nvSpPr>
        <p:spPr/>
        <p:txBody>
          <a:bodyPr/>
          <a:lstStyle/>
          <a:p>
            <a:fld id="{5D34423E-FF47-443F-BA79-48F089EE6D04}" type="slidenum">
              <a:rPr lang="en-US" smtClean="0"/>
              <a:t>‹#›</a:t>
            </a:fld>
            <a:endParaRPr lang="en-US"/>
          </a:p>
        </p:txBody>
      </p:sp>
    </p:spTree>
    <p:extLst>
      <p:ext uri="{BB962C8B-B14F-4D97-AF65-F5344CB8AC3E}">
        <p14:creationId xmlns:p14="http://schemas.microsoft.com/office/powerpoint/2010/main" val="3805698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20599-715E-6031-99E4-1EBEB1609D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D47BB8-8D61-8D72-B155-3BC70D829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D17A47-FF82-13E9-AF88-EB1F223B8E8C}"/>
              </a:ext>
            </a:extLst>
          </p:cNvPr>
          <p:cNvSpPr>
            <a:spLocks noGrp="1"/>
          </p:cNvSpPr>
          <p:nvPr>
            <p:ph type="dt" sz="half" idx="10"/>
          </p:nvPr>
        </p:nvSpPr>
        <p:spPr/>
        <p:txBody>
          <a:bodyPr/>
          <a:lstStyle/>
          <a:p>
            <a:fld id="{3D8F48BC-440C-4FBA-92FF-788242D2E332}" type="datetimeFigureOut">
              <a:rPr lang="en-US" smtClean="0"/>
              <a:t>7/14/2026</a:t>
            </a:fld>
            <a:endParaRPr lang="en-US"/>
          </a:p>
        </p:txBody>
      </p:sp>
      <p:sp>
        <p:nvSpPr>
          <p:cNvPr id="5" name="Footer Placeholder 4">
            <a:extLst>
              <a:ext uri="{FF2B5EF4-FFF2-40B4-BE49-F238E27FC236}">
                <a16:creationId xmlns:a16="http://schemas.microsoft.com/office/drawing/2014/main" id="{6C3D126F-14C4-CCB5-E037-2207855084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EBBBE9-7690-BA51-B706-A22D9324326D}"/>
              </a:ext>
            </a:extLst>
          </p:cNvPr>
          <p:cNvSpPr>
            <a:spLocks noGrp="1"/>
          </p:cNvSpPr>
          <p:nvPr>
            <p:ph type="sldNum" sz="quarter" idx="12"/>
          </p:nvPr>
        </p:nvSpPr>
        <p:spPr/>
        <p:txBody>
          <a:bodyPr/>
          <a:lstStyle/>
          <a:p>
            <a:fld id="{5D34423E-FF47-443F-BA79-48F089EE6D04}" type="slidenum">
              <a:rPr lang="en-US" smtClean="0"/>
              <a:t>‹#›</a:t>
            </a:fld>
            <a:endParaRPr lang="en-US"/>
          </a:p>
        </p:txBody>
      </p:sp>
    </p:spTree>
    <p:extLst>
      <p:ext uri="{BB962C8B-B14F-4D97-AF65-F5344CB8AC3E}">
        <p14:creationId xmlns:p14="http://schemas.microsoft.com/office/powerpoint/2010/main" val="222306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AEDE7-3840-2586-D7A6-525E4BCAD1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887E6F-131D-C47B-C323-518DF7DF54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0079A2-9D09-E62A-C61F-91F48F3B3C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9D3F752-AAB3-5EBC-D7ED-2A3054E07C62}"/>
              </a:ext>
            </a:extLst>
          </p:cNvPr>
          <p:cNvSpPr>
            <a:spLocks noGrp="1"/>
          </p:cNvSpPr>
          <p:nvPr>
            <p:ph type="dt" sz="half" idx="10"/>
          </p:nvPr>
        </p:nvSpPr>
        <p:spPr/>
        <p:txBody>
          <a:bodyPr/>
          <a:lstStyle/>
          <a:p>
            <a:fld id="{3D8F48BC-440C-4FBA-92FF-788242D2E332}" type="datetimeFigureOut">
              <a:rPr lang="en-US" smtClean="0"/>
              <a:t>7/14/2026</a:t>
            </a:fld>
            <a:endParaRPr lang="en-US"/>
          </a:p>
        </p:txBody>
      </p:sp>
      <p:sp>
        <p:nvSpPr>
          <p:cNvPr id="6" name="Footer Placeholder 5">
            <a:extLst>
              <a:ext uri="{FF2B5EF4-FFF2-40B4-BE49-F238E27FC236}">
                <a16:creationId xmlns:a16="http://schemas.microsoft.com/office/drawing/2014/main" id="{A563A246-EEF8-ED73-8E90-3CCA095E8F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CB7D54-4983-69EE-DECB-1D2950E39719}"/>
              </a:ext>
            </a:extLst>
          </p:cNvPr>
          <p:cNvSpPr>
            <a:spLocks noGrp="1"/>
          </p:cNvSpPr>
          <p:nvPr>
            <p:ph type="sldNum" sz="quarter" idx="12"/>
          </p:nvPr>
        </p:nvSpPr>
        <p:spPr/>
        <p:txBody>
          <a:bodyPr/>
          <a:lstStyle/>
          <a:p>
            <a:fld id="{5D34423E-FF47-443F-BA79-48F089EE6D04}" type="slidenum">
              <a:rPr lang="en-US" smtClean="0"/>
              <a:t>‹#›</a:t>
            </a:fld>
            <a:endParaRPr lang="en-US"/>
          </a:p>
        </p:txBody>
      </p:sp>
    </p:spTree>
    <p:extLst>
      <p:ext uri="{BB962C8B-B14F-4D97-AF65-F5344CB8AC3E}">
        <p14:creationId xmlns:p14="http://schemas.microsoft.com/office/powerpoint/2010/main" val="2630764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81BD8-B813-933F-6674-D8E4DA990D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06FC4F9-7535-251B-5E04-9F12358BB6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54C34E-3C4B-2DB8-BBD7-9358F910C6E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D386075-CAA7-A380-8F30-6B8B7AC071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4D3AD9-F778-ACEB-B9C5-1CE931DD6B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F25CAC-FBEE-D240-9396-86CB5656A127}"/>
              </a:ext>
            </a:extLst>
          </p:cNvPr>
          <p:cNvSpPr>
            <a:spLocks noGrp="1"/>
          </p:cNvSpPr>
          <p:nvPr>
            <p:ph type="dt" sz="half" idx="10"/>
          </p:nvPr>
        </p:nvSpPr>
        <p:spPr/>
        <p:txBody>
          <a:bodyPr/>
          <a:lstStyle/>
          <a:p>
            <a:fld id="{3D8F48BC-440C-4FBA-92FF-788242D2E332}" type="datetimeFigureOut">
              <a:rPr lang="en-US" smtClean="0"/>
              <a:t>7/14/2026</a:t>
            </a:fld>
            <a:endParaRPr lang="en-US"/>
          </a:p>
        </p:txBody>
      </p:sp>
      <p:sp>
        <p:nvSpPr>
          <p:cNvPr id="8" name="Footer Placeholder 7">
            <a:extLst>
              <a:ext uri="{FF2B5EF4-FFF2-40B4-BE49-F238E27FC236}">
                <a16:creationId xmlns:a16="http://schemas.microsoft.com/office/drawing/2014/main" id="{83C92CB8-16CA-3437-F941-4A20F2F9981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4354D76-5A42-205B-CD51-87B751A70EE2}"/>
              </a:ext>
            </a:extLst>
          </p:cNvPr>
          <p:cNvSpPr>
            <a:spLocks noGrp="1"/>
          </p:cNvSpPr>
          <p:nvPr>
            <p:ph type="sldNum" sz="quarter" idx="12"/>
          </p:nvPr>
        </p:nvSpPr>
        <p:spPr/>
        <p:txBody>
          <a:bodyPr/>
          <a:lstStyle/>
          <a:p>
            <a:fld id="{5D34423E-FF47-443F-BA79-48F089EE6D04}" type="slidenum">
              <a:rPr lang="en-US" smtClean="0"/>
              <a:t>‹#›</a:t>
            </a:fld>
            <a:endParaRPr lang="en-US"/>
          </a:p>
        </p:txBody>
      </p:sp>
    </p:spTree>
    <p:extLst>
      <p:ext uri="{BB962C8B-B14F-4D97-AF65-F5344CB8AC3E}">
        <p14:creationId xmlns:p14="http://schemas.microsoft.com/office/powerpoint/2010/main" val="1979456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116AB-1427-1FDA-A0FD-040EA3D5D0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E0FB4D-E20E-DEFF-3B6F-AD1E241A15CD}"/>
              </a:ext>
            </a:extLst>
          </p:cNvPr>
          <p:cNvSpPr>
            <a:spLocks noGrp="1"/>
          </p:cNvSpPr>
          <p:nvPr>
            <p:ph type="dt" sz="half" idx="10"/>
          </p:nvPr>
        </p:nvSpPr>
        <p:spPr/>
        <p:txBody>
          <a:bodyPr/>
          <a:lstStyle/>
          <a:p>
            <a:fld id="{3D8F48BC-440C-4FBA-92FF-788242D2E332}" type="datetimeFigureOut">
              <a:rPr lang="en-US" smtClean="0"/>
              <a:t>7/14/2026</a:t>
            </a:fld>
            <a:endParaRPr lang="en-US"/>
          </a:p>
        </p:txBody>
      </p:sp>
      <p:sp>
        <p:nvSpPr>
          <p:cNvPr id="4" name="Footer Placeholder 3">
            <a:extLst>
              <a:ext uri="{FF2B5EF4-FFF2-40B4-BE49-F238E27FC236}">
                <a16:creationId xmlns:a16="http://schemas.microsoft.com/office/drawing/2014/main" id="{2DE83E9C-970D-4A9D-2860-8209C07942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E40B81A-E088-B8F5-1CEC-15E563D70084}"/>
              </a:ext>
            </a:extLst>
          </p:cNvPr>
          <p:cNvSpPr>
            <a:spLocks noGrp="1"/>
          </p:cNvSpPr>
          <p:nvPr>
            <p:ph type="sldNum" sz="quarter" idx="12"/>
          </p:nvPr>
        </p:nvSpPr>
        <p:spPr/>
        <p:txBody>
          <a:bodyPr/>
          <a:lstStyle/>
          <a:p>
            <a:fld id="{5D34423E-FF47-443F-BA79-48F089EE6D04}" type="slidenum">
              <a:rPr lang="en-US" smtClean="0"/>
              <a:t>‹#›</a:t>
            </a:fld>
            <a:endParaRPr lang="en-US"/>
          </a:p>
        </p:txBody>
      </p:sp>
    </p:spTree>
    <p:extLst>
      <p:ext uri="{BB962C8B-B14F-4D97-AF65-F5344CB8AC3E}">
        <p14:creationId xmlns:p14="http://schemas.microsoft.com/office/powerpoint/2010/main" val="2523264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D074AA-5490-6DD5-D0C1-70367D2DE59A}"/>
              </a:ext>
            </a:extLst>
          </p:cNvPr>
          <p:cNvSpPr>
            <a:spLocks noGrp="1"/>
          </p:cNvSpPr>
          <p:nvPr>
            <p:ph type="dt" sz="half" idx="10"/>
          </p:nvPr>
        </p:nvSpPr>
        <p:spPr/>
        <p:txBody>
          <a:bodyPr/>
          <a:lstStyle/>
          <a:p>
            <a:fld id="{3D8F48BC-440C-4FBA-92FF-788242D2E332}" type="datetimeFigureOut">
              <a:rPr lang="en-US" smtClean="0"/>
              <a:t>7/14/2026</a:t>
            </a:fld>
            <a:endParaRPr lang="en-US"/>
          </a:p>
        </p:txBody>
      </p:sp>
      <p:sp>
        <p:nvSpPr>
          <p:cNvPr id="3" name="Footer Placeholder 2">
            <a:extLst>
              <a:ext uri="{FF2B5EF4-FFF2-40B4-BE49-F238E27FC236}">
                <a16:creationId xmlns:a16="http://schemas.microsoft.com/office/drawing/2014/main" id="{25E49485-BA3A-3049-5063-F6A2854BA7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F96461-632F-5B23-F968-F442B244742F}"/>
              </a:ext>
            </a:extLst>
          </p:cNvPr>
          <p:cNvSpPr>
            <a:spLocks noGrp="1"/>
          </p:cNvSpPr>
          <p:nvPr>
            <p:ph type="sldNum" sz="quarter" idx="12"/>
          </p:nvPr>
        </p:nvSpPr>
        <p:spPr/>
        <p:txBody>
          <a:bodyPr/>
          <a:lstStyle/>
          <a:p>
            <a:fld id="{5D34423E-FF47-443F-BA79-48F089EE6D04}" type="slidenum">
              <a:rPr lang="en-US" smtClean="0"/>
              <a:t>‹#›</a:t>
            </a:fld>
            <a:endParaRPr lang="en-US"/>
          </a:p>
        </p:txBody>
      </p:sp>
    </p:spTree>
    <p:extLst>
      <p:ext uri="{BB962C8B-B14F-4D97-AF65-F5344CB8AC3E}">
        <p14:creationId xmlns:p14="http://schemas.microsoft.com/office/powerpoint/2010/main" val="1118373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11D87-F107-70AC-868A-EA1AF0836B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E54457-7F17-F2D7-B11F-854B5F7767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9B04A9-3520-5DF4-E054-F549351076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16FF5B-794F-C6FF-4F88-65A68FFD6E3A}"/>
              </a:ext>
            </a:extLst>
          </p:cNvPr>
          <p:cNvSpPr>
            <a:spLocks noGrp="1"/>
          </p:cNvSpPr>
          <p:nvPr>
            <p:ph type="dt" sz="half" idx="10"/>
          </p:nvPr>
        </p:nvSpPr>
        <p:spPr/>
        <p:txBody>
          <a:bodyPr/>
          <a:lstStyle/>
          <a:p>
            <a:fld id="{3D8F48BC-440C-4FBA-92FF-788242D2E332}" type="datetimeFigureOut">
              <a:rPr lang="en-US" smtClean="0"/>
              <a:t>7/14/2026</a:t>
            </a:fld>
            <a:endParaRPr lang="en-US"/>
          </a:p>
        </p:txBody>
      </p:sp>
      <p:sp>
        <p:nvSpPr>
          <p:cNvPr id="6" name="Footer Placeholder 5">
            <a:extLst>
              <a:ext uri="{FF2B5EF4-FFF2-40B4-BE49-F238E27FC236}">
                <a16:creationId xmlns:a16="http://schemas.microsoft.com/office/drawing/2014/main" id="{73A47F5E-33D8-2ACE-D150-7BED9FC463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1D01E9-28FD-DEB1-C95B-8F6CC4B5524B}"/>
              </a:ext>
            </a:extLst>
          </p:cNvPr>
          <p:cNvSpPr>
            <a:spLocks noGrp="1"/>
          </p:cNvSpPr>
          <p:nvPr>
            <p:ph type="sldNum" sz="quarter" idx="12"/>
          </p:nvPr>
        </p:nvSpPr>
        <p:spPr/>
        <p:txBody>
          <a:bodyPr/>
          <a:lstStyle/>
          <a:p>
            <a:fld id="{5D34423E-FF47-443F-BA79-48F089EE6D04}" type="slidenum">
              <a:rPr lang="en-US" smtClean="0"/>
              <a:t>‹#›</a:t>
            </a:fld>
            <a:endParaRPr lang="en-US"/>
          </a:p>
        </p:txBody>
      </p:sp>
    </p:spTree>
    <p:extLst>
      <p:ext uri="{BB962C8B-B14F-4D97-AF65-F5344CB8AC3E}">
        <p14:creationId xmlns:p14="http://schemas.microsoft.com/office/powerpoint/2010/main" val="2352944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7273E-A98F-8B47-1A1E-260C4CFB62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62B8A8-1F30-10CA-35D4-AE3874D2A0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A3CC06D-682A-3E78-6779-937BD5C6A8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187E8-7E62-EA80-815B-F4981EFEC181}"/>
              </a:ext>
            </a:extLst>
          </p:cNvPr>
          <p:cNvSpPr>
            <a:spLocks noGrp="1"/>
          </p:cNvSpPr>
          <p:nvPr>
            <p:ph type="dt" sz="half" idx="10"/>
          </p:nvPr>
        </p:nvSpPr>
        <p:spPr/>
        <p:txBody>
          <a:bodyPr/>
          <a:lstStyle/>
          <a:p>
            <a:fld id="{3D8F48BC-440C-4FBA-92FF-788242D2E332}" type="datetimeFigureOut">
              <a:rPr lang="en-US" smtClean="0"/>
              <a:t>7/14/2026</a:t>
            </a:fld>
            <a:endParaRPr lang="en-US"/>
          </a:p>
        </p:txBody>
      </p:sp>
      <p:sp>
        <p:nvSpPr>
          <p:cNvPr id="6" name="Footer Placeholder 5">
            <a:extLst>
              <a:ext uri="{FF2B5EF4-FFF2-40B4-BE49-F238E27FC236}">
                <a16:creationId xmlns:a16="http://schemas.microsoft.com/office/drawing/2014/main" id="{9D7FCA41-D1BE-7DDD-3871-D588A1D49E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37265E-92A8-537E-814B-68E5AD69E05B}"/>
              </a:ext>
            </a:extLst>
          </p:cNvPr>
          <p:cNvSpPr>
            <a:spLocks noGrp="1"/>
          </p:cNvSpPr>
          <p:nvPr>
            <p:ph type="sldNum" sz="quarter" idx="12"/>
          </p:nvPr>
        </p:nvSpPr>
        <p:spPr/>
        <p:txBody>
          <a:bodyPr/>
          <a:lstStyle/>
          <a:p>
            <a:fld id="{5D34423E-FF47-443F-BA79-48F089EE6D04}" type="slidenum">
              <a:rPr lang="en-US" smtClean="0"/>
              <a:t>‹#›</a:t>
            </a:fld>
            <a:endParaRPr lang="en-US"/>
          </a:p>
        </p:txBody>
      </p:sp>
    </p:spTree>
    <p:extLst>
      <p:ext uri="{BB962C8B-B14F-4D97-AF65-F5344CB8AC3E}">
        <p14:creationId xmlns:p14="http://schemas.microsoft.com/office/powerpoint/2010/main" val="1813635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18F441-7EAE-F832-3641-D09E8EA3D5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C89042-8939-9E7E-32E2-088214D2CD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73D748-D953-4629-E3EF-4BBA1731D8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8F48BC-440C-4FBA-92FF-788242D2E332}" type="datetimeFigureOut">
              <a:rPr lang="en-US" smtClean="0"/>
              <a:t>7/14/2026</a:t>
            </a:fld>
            <a:endParaRPr lang="en-US"/>
          </a:p>
        </p:txBody>
      </p:sp>
      <p:sp>
        <p:nvSpPr>
          <p:cNvPr id="5" name="Footer Placeholder 4">
            <a:extLst>
              <a:ext uri="{FF2B5EF4-FFF2-40B4-BE49-F238E27FC236}">
                <a16:creationId xmlns:a16="http://schemas.microsoft.com/office/drawing/2014/main" id="{EE9F406B-A939-97EB-B12D-B0F6FBB937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3D3CD35-05F3-5390-FB8F-266118BDE5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34423E-FF47-443F-BA79-48F089EE6D04}" type="slidenum">
              <a:rPr lang="en-US" smtClean="0"/>
              <a:t>‹#›</a:t>
            </a:fld>
            <a:endParaRPr lang="en-US"/>
          </a:p>
        </p:txBody>
      </p:sp>
    </p:spTree>
    <p:extLst>
      <p:ext uri="{BB962C8B-B14F-4D97-AF65-F5344CB8AC3E}">
        <p14:creationId xmlns:p14="http://schemas.microsoft.com/office/powerpoint/2010/main" val="23144802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96DD1-8DAC-1EFB-BBEC-CBE238DE4882}"/>
              </a:ext>
            </a:extLst>
          </p:cNvPr>
          <p:cNvSpPr>
            <a:spLocks noGrp="1"/>
          </p:cNvSpPr>
          <p:nvPr>
            <p:ph type="title"/>
          </p:nvPr>
        </p:nvSpPr>
        <p:spPr>
          <a:xfrm>
            <a:off x="838200" y="129152"/>
            <a:ext cx="10515600" cy="682010"/>
          </a:xfrm>
        </p:spPr>
        <p:txBody>
          <a:bodyPr>
            <a:normAutofit fontScale="90000"/>
          </a:bodyPr>
          <a:lstStyle/>
          <a:p>
            <a:r>
              <a:rPr lang="en-US" dirty="0"/>
              <a:t>             </a:t>
            </a:r>
            <a:r>
              <a:rPr lang="en-US" b="1" dirty="0"/>
              <a:t>Micro and Macro Economics</a:t>
            </a:r>
          </a:p>
        </p:txBody>
      </p:sp>
      <p:sp>
        <p:nvSpPr>
          <p:cNvPr id="3" name="Content Placeholder 2">
            <a:extLst>
              <a:ext uri="{FF2B5EF4-FFF2-40B4-BE49-F238E27FC236}">
                <a16:creationId xmlns:a16="http://schemas.microsoft.com/office/drawing/2014/main" id="{6547393A-3131-FD0B-E868-0F8411A95439}"/>
              </a:ext>
            </a:extLst>
          </p:cNvPr>
          <p:cNvSpPr>
            <a:spLocks noGrp="1"/>
          </p:cNvSpPr>
          <p:nvPr>
            <p:ph idx="1"/>
          </p:nvPr>
        </p:nvSpPr>
        <p:spPr>
          <a:xfrm>
            <a:off x="838200" y="707922"/>
            <a:ext cx="10515600" cy="6020925"/>
          </a:xfrm>
        </p:spPr>
        <p:txBody>
          <a:bodyPr/>
          <a:lstStyle/>
          <a:p>
            <a:pPr marL="0" indent="0">
              <a:buNone/>
            </a:pPr>
            <a:r>
              <a:rPr lang="en-US" b="1" dirty="0"/>
              <a:t>Micro Economics: </a:t>
            </a:r>
            <a:r>
              <a:rPr lang="en-US" dirty="0"/>
              <a:t>Derived from the Greek word ‘</a:t>
            </a:r>
            <a:r>
              <a:rPr lang="en-US" dirty="0" err="1"/>
              <a:t>Mikros</a:t>
            </a:r>
            <a:r>
              <a:rPr lang="en-US" dirty="0"/>
              <a:t>’ which means small.</a:t>
            </a:r>
            <a:endParaRPr lang="en-US" b="1" dirty="0"/>
          </a:p>
          <a:p>
            <a:r>
              <a:rPr lang="en-US" dirty="0"/>
              <a:t>It is the branch of economics that deals with the individual economic units such as individual consumer, individual firm/seller, individual product etc.</a:t>
            </a:r>
          </a:p>
          <a:p>
            <a:r>
              <a:rPr lang="en-US" dirty="0"/>
              <a:t>Since Micro Economics also deals with Product Pricing and Factor Pricing, Microeconomics is also known as ‘</a:t>
            </a:r>
            <a:r>
              <a:rPr lang="en-US" b="1" dirty="0"/>
              <a:t>Price Theory’.</a:t>
            </a:r>
          </a:p>
        </p:txBody>
      </p:sp>
    </p:spTree>
    <p:extLst>
      <p:ext uri="{BB962C8B-B14F-4D97-AF65-F5344CB8AC3E}">
        <p14:creationId xmlns:p14="http://schemas.microsoft.com/office/powerpoint/2010/main" val="3696990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FC01CA-FF5A-E3D1-2854-6197085CFF23}"/>
              </a:ext>
            </a:extLst>
          </p:cNvPr>
          <p:cNvSpPr>
            <a:spLocks noGrp="1"/>
          </p:cNvSpPr>
          <p:nvPr>
            <p:ph idx="1"/>
          </p:nvPr>
        </p:nvSpPr>
        <p:spPr>
          <a:xfrm>
            <a:off x="147483" y="103239"/>
            <a:ext cx="11916697" cy="6651522"/>
          </a:xfrm>
        </p:spPr>
        <p:txBody>
          <a:bodyPr/>
          <a:lstStyle/>
          <a:p>
            <a:pPr marL="0" indent="0">
              <a:buNone/>
            </a:pPr>
            <a:r>
              <a:rPr lang="en-US" b="1" dirty="0"/>
              <a:t>Importance/uses of Microeconomics:</a:t>
            </a:r>
          </a:p>
          <a:p>
            <a:r>
              <a:rPr lang="en-US" b="1" dirty="0"/>
              <a:t>Understanding the functioning of the economy:</a:t>
            </a:r>
            <a:r>
              <a:rPr lang="en-US" dirty="0"/>
              <a:t>- determination of the prices of goods/services, helps to understand the </a:t>
            </a:r>
            <a:r>
              <a:rPr lang="en-US" dirty="0" err="1"/>
              <a:t>behaviour</a:t>
            </a:r>
            <a:r>
              <a:rPr lang="en-US" dirty="0"/>
              <a:t> of consumers etc.</a:t>
            </a:r>
          </a:p>
          <a:p>
            <a:r>
              <a:rPr lang="en-US" b="1" dirty="0"/>
              <a:t>Helps to formulate economic policies: </a:t>
            </a:r>
            <a:r>
              <a:rPr lang="en-US" dirty="0"/>
              <a:t>Pricing policy, Tax Policy, etc.</a:t>
            </a:r>
          </a:p>
          <a:p>
            <a:r>
              <a:rPr lang="en-US" b="1" dirty="0"/>
              <a:t>Helpful to study human </a:t>
            </a:r>
            <a:r>
              <a:rPr lang="en-US" b="1" dirty="0" err="1"/>
              <a:t>behaviour</a:t>
            </a:r>
            <a:r>
              <a:rPr lang="en-US" b="1" dirty="0"/>
              <a:t>:</a:t>
            </a:r>
            <a:r>
              <a:rPr lang="en-US" dirty="0"/>
              <a:t> law of diminishing marginal utility, law of substitution, etc.</a:t>
            </a:r>
          </a:p>
          <a:p>
            <a:r>
              <a:rPr lang="en-US" b="1" dirty="0"/>
              <a:t>Helpful in efficient allocation of resources: </a:t>
            </a:r>
            <a:r>
              <a:rPr lang="en-US" dirty="0"/>
              <a:t>helps to achieve the efficient allocation of resources in both consumption and production.</a:t>
            </a:r>
          </a:p>
          <a:p>
            <a:r>
              <a:rPr lang="en-US" b="1" dirty="0"/>
              <a:t>Useful to study International trade: </a:t>
            </a:r>
            <a:r>
              <a:rPr lang="en-US" dirty="0"/>
              <a:t>demand for and supply of foreign exchange, helps in formulating exports and imports policies etc.</a:t>
            </a:r>
            <a:endParaRPr lang="en-US" b="1" dirty="0"/>
          </a:p>
          <a:p>
            <a:pPr marL="0" indent="0">
              <a:buNone/>
            </a:pPr>
            <a:endParaRPr lang="en-US" b="1" dirty="0"/>
          </a:p>
          <a:p>
            <a:pPr marL="0" indent="0">
              <a:buNone/>
            </a:pPr>
            <a:endParaRPr lang="en-US" b="1" dirty="0"/>
          </a:p>
        </p:txBody>
      </p:sp>
    </p:spTree>
    <p:extLst>
      <p:ext uri="{BB962C8B-B14F-4D97-AF65-F5344CB8AC3E}">
        <p14:creationId xmlns:p14="http://schemas.microsoft.com/office/powerpoint/2010/main" val="2254768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FD2F3-F321-17F1-82AE-E9350A0FE5D0}"/>
              </a:ext>
            </a:extLst>
          </p:cNvPr>
          <p:cNvSpPr>
            <a:spLocks noGrp="1"/>
          </p:cNvSpPr>
          <p:nvPr>
            <p:ph idx="1"/>
          </p:nvPr>
        </p:nvSpPr>
        <p:spPr>
          <a:xfrm>
            <a:off x="147484" y="117987"/>
            <a:ext cx="12044516" cy="6607278"/>
          </a:xfrm>
        </p:spPr>
        <p:txBody>
          <a:bodyPr/>
          <a:lstStyle/>
          <a:p>
            <a:pPr marL="0" indent="0">
              <a:buNone/>
            </a:pPr>
            <a:r>
              <a:rPr lang="en-US" b="1" dirty="0"/>
              <a:t>Macroeconomics: </a:t>
            </a:r>
            <a:r>
              <a:rPr lang="en-US" dirty="0"/>
              <a:t>Derived from the Greek word ‘ </a:t>
            </a:r>
            <a:r>
              <a:rPr lang="en-US" dirty="0" err="1"/>
              <a:t>Makros</a:t>
            </a:r>
            <a:r>
              <a:rPr lang="en-US" dirty="0"/>
              <a:t>’ which means large.</a:t>
            </a:r>
            <a:endParaRPr lang="en-US" b="1" dirty="0"/>
          </a:p>
          <a:p>
            <a:r>
              <a:rPr lang="en-US" dirty="0"/>
              <a:t>It is the branch of economics that deals with the economy as a whole.</a:t>
            </a:r>
          </a:p>
          <a:p>
            <a:r>
              <a:rPr lang="en-US" dirty="0"/>
              <a:t>It studies aggregate economic variables like National Income,  Gross Domestic Product (GDP), Money, Price Level, Unemployment, Poverty, etc.</a:t>
            </a:r>
          </a:p>
          <a:p>
            <a:r>
              <a:rPr lang="en-US" dirty="0"/>
              <a:t>Since, Macroeconomics also deals with the equilibrium level of National Income and Employment , it is also known as ‘Theory of Income and Employment’.</a:t>
            </a:r>
          </a:p>
          <a:p>
            <a:r>
              <a:rPr lang="en-US" dirty="0"/>
              <a:t>In the words of K.E Boulding, ‘ Macroeconomics deals not with individual quantities but with aggregate of these quantities, not with individual income but with national income, not with individual price but with price level, not with individual output but with national output.</a:t>
            </a:r>
          </a:p>
          <a:p>
            <a:endParaRPr lang="en-US" dirty="0"/>
          </a:p>
          <a:p>
            <a:endParaRPr lang="en-US" dirty="0"/>
          </a:p>
        </p:txBody>
      </p:sp>
    </p:spTree>
    <p:extLst>
      <p:ext uri="{BB962C8B-B14F-4D97-AF65-F5344CB8AC3E}">
        <p14:creationId xmlns:p14="http://schemas.microsoft.com/office/powerpoint/2010/main" val="2812929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Scope of Macroeconomics</a:t>
            </a:r>
            <a:br>
              <a:rPr lang="en-GB" dirty="0"/>
            </a:br>
            <a:endParaRPr lang="en-GB" dirty="0"/>
          </a:p>
        </p:txBody>
      </p:sp>
      <p:sp>
        <p:nvSpPr>
          <p:cNvPr id="3" name="Content Placeholder 2"/>
          <p:cNvSpPr>
            <a:spLocks noGrp="1"/>
          </p:cNvSpPr>
          <p:nvPr>
            <p:ph sz="half" idx="2"/>
          </p:nvPr>
        </p:nvSpPr>
        <p:spPr>
          <a:xfrm>
            <a:off x="839788" y="1690687"/>
            <a:ext cx="5157787" cy="4498975"/>
          </a:xfrm>
        </p:spPr>
        <p:txBody>
          <a:bodyPr>
            <a:normAutofit/>
          </a:bodyPr>
          <a:lstStyle/>
          <a:p>
            <a:pPr marL="457200" indent="-457200">
              <a:buFont typeface="+mj-lt"/>
              <a:buAutoNum type="arabicPeriod"/>
            </a:pPr>
            <a:r>
              <a:rPr lang="en-US" dirty="0"/>
              <a:t>Theory of national income</a:t>
            </a:r>
            <a:endParaRPr lang="en-GB" dirty="0"/>
          </a:p>
          <a:p>
            <a:pPr marL="457200" indent="-457200">
              <a:buFont typeface="+mj-lt"/>
              <a:buAutoNum type="arabicPeriod"/>
            </a:pPr>
            <a:r>
              <a:rPr lang="en-US" dirty="0"/>
              <a:t>Theory of employment</a:t>
            </a:r>
            <a:endParaRPr lang="en-GB" dirty="0"/>
          </a:p>
          <a:p>
            <a:pPr marL="457200" indent="-457200">
              <a:buFont typeface="+mj-lt"/>
              <a:buAutoNum type="arabicPeriod"/>
            </a:pPr>
            <a:r>
              <a:rPr lang="en-US" dirty="0"/>
              <a:t>Theory of money</a:t>
            </a:r>
            <a:endParaRPr lang="en-GB" dirty="0"/>
          </a:p>
          <a:p>
            <a:pPr marL="457200" indent="-457200">
              <a:buFont typeface="+mj-lt"/>
              <a:buAutoNum type="arabicPeriod"/>
            </a:pPr>
            <a:r>
              <a:rPr lang="en-US" dirty="0"/>
              <a:t>Theory of general price level</a:t>
            </a:r>
            <a:endParaRPr lang="en-GB" dirty="0"/>
          </a:p>
          <a:p>
            <a:pPr marL="457200" indent="-457200">
              <a:buFont typeface="+mj-lt"/>
              <a:buAutoNum type="arabicPeriod"/>
            </a:pPr>
            <a:r>
              <a:rPr lang="en-US" dirty="0"/>
              <a:t>Theory of economic growth</a:t>
            </a:r>
            <a:endParaRPr lang="en-GB" dirty="0"/>
          </a:p>
          <a:p>
            <a:pPr marL="457200" indent="-457200">
              <a:buFont typeface="+mj-lt"/>
              <a:buAutoNum type="arabicPeriod"/>
            </a:pPr>
            <a:r>
              <a:rPr lang="en-US" dirty="0"/>
              <a:t>Theory of international trade</a:t>
            </a:r>
            <a:endParaRPr lang="en-GB" dirty="0"/>
          </a:p>
        </p:txBody>
      </p:sp>
    </p:spTree>
    <p:extLst>
      <p:ext uri="{BB962C8B-B14F-4D97-AF65-F5344CB8AC3E}">
        <p14:creationId xmlns:p14="http://schemas.microsoft.com/office/powerpoint/2010/main" val="29185208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BB5E0A-B74F-B108-ECD6-8F9558A9A663}"/>
              </a:ext>
            </a:extLst>
          </p:cNvPr>
          <p:cNvSpPr>
            <a:spLocks noGrp="1"/>
          </p:cNvSpPr>
          <p:nvPr>
            <p:ph idx="1"/>
          </p:nvPr>
        </p:nvSpPr>
        <p:spPr>
          <a:xfrm>
            <a:off x="838200" y="221226"/>
            <a:ext cx="10515600" cy="6386051"/>
          </a:xfrm>
        </p:spPr>
        <p:txBody>
          <a:bodyPr/>
          <a:lstStyle/>
          <a:p>
            <a:pPr marL="0" indent="0">
              <a:buNone/>
            </a:pPr>
            <a:r>
              <a:rPr lang="en-US" b="1" dirty="0"/>
              <a:t>Uses/ importance of Macro economics</a:t>
            </a:r>
            <a:r>
              <a:rPr lang="en-US" dirty="0"/>
              <a:t>:</a:t>
            </a:r>
          </a:p>
          <a:p>
            <a:r>
              <a:rPr lang="en-US" dirty="0"/>
              <a:t>Helpful to understand the working of an economy: National Income, aggregate output, gross saving and investment, etc.</a:t>
            </a:r>
          </a:p>
          <a:p>
            <a:r>
              <a:rPr lang="en-US" dirty="0"/>
              <a:t>Helpful in formulating broader economic policies:  Monetary Policy, Fiscal Policy etc.</a:t>
            </a:r>
          </a:p>
          <a:p>
            <a:r>
              <a:rPr lang="en-US" dirty="0"/>
              <a:t>Helpful in international comparisons: National Income, Trade Position, Balance of Payment etc.</a:t>
            </a:r>
          </a:p>
          <a:p>
            <a:r>
              <a:rPr lang="en-US" dirty="0"/>
              <a:t>Helpful to understand international trade: helps to analyze the benefits of international trade.</a:t>
            </a:r>
          </a:p>
        </p:txBody>
      </p:sp>
    </p:spTree>
    <p:extLst>
      <p:ext uri="{BB962C8B-B14F-4D97-AF65-F5344CB8AC3E}">
        <p14:creationId xmlns:p14="http://schemas.microsoft.com/office/powerpoint/2010/main" val="1262714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76CAD73-E828-D544-46A2-7421C113EFDF}"/>
              </a:ext>
            </a:extLst>
          </p:cNvPr>
          <p:cNvGraphicFramePr>
            <a:graphicFrameLocks noGrp="1"/>
          </p:cNvGraphicFramePr>
          <p:nvPr>
            <p:ph idx="1"/>
            <p:extLst>
              <p:ext uri="{D42A27DB-BD31-4B8C-83A1-F6EECF244321}">
                <p14:modId xmlns:p14="http://schemas.microsoft.com/office/powerpoint/2010/main" val="638353455"/>
              </p:ext>
            </p:extLst>
          </p:nvPr>
        </p:nvGraphicFramePr>
        <p:xfrm>
          <a:off x="838200" y="132734"/>
          <a:ext cx="10515597" cy="6911709"/>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2500138341"/>
                    </a:ext>
                  </a:extLst>
                </a:gridCol>
                <a:gridCol w="3505199">
                  <a:extLst>
                    <a:ext uri="{9D8B030D-6E8A-4147-A177-3AD203B41FA5}">
                      <a16:colId xmlns:a16="http://schemas.microsoft.com/office/drawing/2014/main" val="568148243"/>
                    </a:ext>
                  </a:extLst>
                </a:gridCol>
                <a:gridCol w="3505199">
                  <a:extLst>
                    <a:ext uri="{9D8B030D-6E8A-4147-A177-3AD203B41FA5}">
                      <a16:colId xmlns:a16="http://schemas.microsoft.com/office/drawing/2014/main" val="2799563501"/>
                    </a:ext>
                  </a:extLst>
                </a:gridCol>
              </a:tblGrid>
              <a:tr h="1023743">
                <a:tc>
                  <a:txBody>
                    <a:bodyPr/>
                    <a:lstStyle/>
                    <a:p>
                      <a:r>
                        <a:rPr lang="en-US" dirty="0"/>
                        <a:t>Basis of difference</a:t>
                      </a:r>
                    </a:p>
                  </a:txBody>
                  <a:tcPr/>
                </a:tc>
                <a:tc>
                  <a:txBody>
                    <a:bodyPr/>
                    <a:lstStyle/>
                    <a:p>
                      <a:r>
                        <a:rPr lang="en-US" dirty="0"/>
                        <a:t>Micro economics</a:t>
                      </a:r>
                    </a:p>
                  </a:txBody>
                  <a:tcPr/>
                </a:tc>
                <a:tc>
                  <a:txBody>
                    <a:bodyPr/>
                    <a:lstStyle/>
                    <a:p>
                      <a:r>
                        <a:rPr lang="en-US" dirty="0"/>
                        <a:t>Macro economics</a:t>
                      </a:r>
                    </a:p>
                  </a:txBody>
                  <a:tcPr/>
                </a:tc>
                <a:extLst>
                  <a:ext uri="{0D108BD9-81ED-4DB2-BD59-A6C34878D82A}">
                    <a16:rowId xmlns:a16="http://schemas.microsoft.com/office/drawing/2014/main" val="4025466228"/>
                  </a:ext>
                </a:extLst>
              </a:tr>
              <a:tr h="1023743">
                <a:tc>
                  <a:txBody>
                    <a:bodyPr/>
                    <a:lstStyle/>
                    <a:p>
                      <a:r>
                        <a:rPr lang="en-US" dirty="0"/>
                        <a:t>Definition</a:t>
                      </a:r>
                    </a:p>
                  </a:txBody>
                  <a:tcPr/>
                </a:tc>
                <a:tc>
                  <a:txBody>
                    <a:bodyPr/>
                    <a:lstStyle/>
                    <a:p>
                      <a:r>
                        <a:rPr lang="en-US" dirty="0"/>
                        <a:t>It is a branch of economics that deals with individual economic unit</a:t>
                      </a:r>
                    </a:p>
                  </a:txBody>
                  <a:tcPr/>
                </a:tc>
                <a:tc>
                  <a:txBody>
                    <a:bodyPr/>
                    <a:lstStyle/>
                    <a:p>
                      <a:r>
                        <a:rPr lang="en-US" dirty="0"/>
                        <a:t>It is a branch of economics that deals with the economy as a whole.</a:t>
                      </a:r>
                    </a:p>
                  </a:txBody>
                  <a:tcPr/>
                </a:tc>
                <a:extLst>
                  <a:ext uri="{0D108BD9-81ED-4DB2-BD59-A6C34878D82A}">
                    <a16:rowId xmlns:a16="http://schemas.microsoft.com/office/drawing/2014/main" val="841528126"/>
                  </a:ext>
                </a:extLst>
              </a:tr>
              <a:tr h="1451197">
                <a:tc>
                  <a:txBody>
                    <a:bodyPr/>
                    <a:lstStyle/>
                    <a:p>
                      <a:r>
                        <a:rPr lang="en-US" dirty="0"/>
                        <a:t>Area of study</a:t>
                      </a:r>
                    </a:p>
                  </a:txBody>
                  <a:tcPr/>
                </a:tc>
                <a:tc>
                  <a:txBody>
                    <a:bodyPr/>
                    <a:lstStyle/>
                    <a:p>
                      <a:r>
                        <a:rPr lang="en-US" dirty="0"/>
                        <a:t>It studies about individual consumer, individual producer, individual firm etc.</a:t>
                      </a:r>
                    </a:p>
                  </a:txBody>
                  <a:tcPr/>
                </a:tc>
                <a:tc>
                  <a:txBody>
                    <a:bodyPr/>
                    <a:lstStyle/>
                    <a:p>
                      <a:r>
                        <a:rPr lang="en-US" dirty="0"/>
                        <a:t>It studies about the aggregate economic variables like National Income, Poverty, Unemployment, National saving and investment, Gross Domestic Product etc.</a:t>
                      </a:r>
                    </a:p>
                  </a:txBody>
                  <a:tcPr/>
                </a:tc>
                <a:extLst>
                  <a:ext uri="{0D108BD9-81ED-4DB2-BD59-A6C34878D82A}">
                    <a16:rowId xmlns:a16="http://schemas.microsoft.com/office/drawing/2014/main" val="2025030303"/>
                  </a:ext>
                </a:extLst>
              </a:tr>
              <a:tr h="1023743">
                <a:tc>
                  <a:txBody>
                    <a:bodyPr/>
                    <a:lstStyle/>
                    <a:p>
                      <a:r>
                        <a:rPr lang="en-US" dirty="0"/>
                        <a:t>Method of study</a:t>
                      </a:r>
                    </a:p>
                  </a:txBody>
                  <a:tcPr/>
                </a:tc>
                <a:tc>
                  <a:txBody>
                    <a:bodyPr/>
                    <a:lstStyle/>
                    <a:p>
                      <a:r>
                        <a:rPr lang="en-US" dirty="0"/>
                        <a:t>Its method of study is partial equilibrium analysis, </a:t>
                      </a:r>
                      <a:r>
                        <a:rPr lang="en-US" dirty="0" err="1"/>
                        <a:t>i.e</a:t>
                      </a:r>
                      <a:r>
                        <a:rPr lang="en-US" dirty="0"/>
                        <a:t>, other thing remaining the same.</a:t>
                      </a:r>
                    </a:p>
                  </a:txBody>
                  <a:tcPr/>
                </a:tc>
                <a:tc>
                  <a:txBody>
                    <a:bodyPr/>
                    <a:lstStyle/>
                    <a:p>
                      <a:r>
                        <a:rPr lang="en-US" dirty="0"/>
                        <a:t>Its method of study is general equilibrium analysis.</a:t>
                      </a:r>
                    </a:p>
                    <a:p>
                      <a:endParaRPr lang="en-US" dirty="0"/>
                    </a:p>
                  </a:txBody>
                  <a:tcPr/>
                </a:tc>
                <a:extLst>
                  <a:ext uri="{0D108BD9-81ED-4DB2-BD59-A6C34878D82A}">
                    <a16:rowId xmlns:a16="http://schemas.microsoft.com/office/drawing/2014/main" val="4208567965"/>
                  </a:ext>
                </a:extLst>
              </a:tr>
              <a:tr h="1179097">
                <a:tc>
                  <a:txBody>
                    <a:bodyPr/>
                    <a:lstStyle/>
                    <a:p>
                      <a:r>
                        <a:rPr lang="en-US" dirty="0"/>
                        <a:t>Equilibrium</a:t>
                      </a:r>
                    </a:p>
                  </a:txBody>
                  <a:tcPr/>
                </a:tc>
                <a:tc>
                  <a:txBody>
                    <a:bodyPr/>
                    <a:lstStyle/>
                    <a:p>
                      <a:r>
                        <a:rPr lang="en-US" dirty="0"/>
                        <a:t> Equilibrium in microeconomics is determined by market demand and market supply of individual market/product.</a:t>
                      </a:r>
                    </a:p>
                  </a:txBody>
                  <a:tcPr/>
                </a:tc>
                <a:tc>
                  <a:txBody>
                    <a:bodyPr/>
                    <a:lstStyle/>
                    <a:p>
                      <a:r>
                        <a:rPr lang="en-US"/>
                        <a:t>Equilibrium </a:t>
                      </a:r>
                      <a:r>
                        <a:rPr lang="en-US" dirty="0"/>
                        <a:t>in macroeconomics is determined by Aggregate demand and Aggregate supply</a:t>
                      </a:r>
                    </a:p>
                  </a:txBody>
                  <a:tcPr/>
                </a:tc>
                <a:extLst>
                  <a:ext uri="{0D108BD9-81ED-4DB2-BD59-A6C34878D82A}">
                    <a16:rowId xmlns:a16="http://schemas.microsoft.com/office/drawing/2014/main" val="2007317372"/>
                  </a:ext>
                </a:extLst>
              </a:tr>
              <a:tr h="1023743">
                <a:tc>
                  <a:txBody>
                    <a:bodyPr/>
                    <a:lstStyle/>
                    <a:p>
                      <a:r>
                        <a:rPr lang="en-US" dirty="0"/>
                        <a:t>Known as </a:t>
                      </a:r>
                    </a:p>
                  </a:txBody>
                  <a:tcPr/>
                </a:tc>
                <a:tc>
                  <a:txBody>
                    <a:bodyPr/>
                    <a:lstStyle/>
                    <a:p>
                      <a:r>
                        <a:rPr lang="en-US" dirty="0"/>
                        <a:t>It is also known as price theory.</a:t>
                      </a:r>
                    </a:p>
                  </a:txBody>
                  <a:tcPr/>
                </a:tc>
                <a:tc>
                  <a:txBody>
                    <a:bodyPr/>
                    <a:lstStyle/>
                    <a:p>
                      <a:r>
                        <a:rPr lang="en-US" dirty="0"/>
                        <a:t>It is also known as Income and </a:t>
                      </a:r>
                      <a:br>
                        <a:rPr lang="en-US" dirty="0"/>
                      </a:br>
                      <a:r>
                        <a:rPr lang="en-US" dirty="0"/>
                        <a:t>Employment Theory.</a:t>
                      </a:r>
                    </a:p>
                    <a:p>
                      <a:endParaRPr lang="en-US" dirty="0"/>
                    </a:p>
                    <a:p>
                      <a:endParaRPr lang="en-US" dirty="0"/>
                    </a:p>
                  </a:txBody>
                  <a:tcPr/>
                </a:tc>
                <a:extLst>
                  <a:ext uri="{0D108BD9-81ED-4DB2-BD59-A6C34878D82A}">
                    <a16:rowId xmlns:a16="http://schemas.microsoft.com/office/drawing/2014/main" val="2572015213"/>
                  </a:ext>
                </a:extLst>
              </a:tr>
            </a:tbl>
          </a:graphicData>
        </a:graphic>
      </p:graphicFrame>
    </p:spTree>
    <p:extLst>
      <p:ext uri="{BB962C8B-B14F-4D97-AF65-F5344CB8AC3E}">
        <p14:creationId xmlns:p14="http://schemas.microsoft.com/office/powerpoint/2010/main" val="3909571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6D5B923-B687-89D2-E305-82C0D3972B31}"/>
              </a:ext>
            </a:extLst>
          </p:cNvPr>
          <p:cNvGraphicFramePr>
            <a:graphicFrameLocks noGrp="1"/>
          </p:cNvGraphicFramePr>
          <p:nvPr>
            <p:ph idx="1"/>
            <p:extLst>
              <p:ext uri="{D42A27DB-BD31-4B8C-83A1-F6EECF244321}">
                <p14:modId xmlns:p14="http://schemas.microsoft.com/office/powerpoint/2010/main" val="3342136908"/>
              </p:ext>
            </p:extLst>
          </p:nvPr>
        </p:nvGraphicFramePr>
        <p:xfrm>
          <a:off x="838200" y="536028"/>
          <a:ext cx="10515597" cy="5517932"/>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3574238475"/>
                    </a:ext>
                  </a:extLst>
                </a:gridCol>
                <a:gridCol w="3505199">
                  <a:extLst>
                    <a:ext uri="{9D8B030D-6E8A-4147-A177-3AD203B41FA5}">
                      <a16:colId xmlns:a16="http://schemas.microsoft.com/office/drawing/2014/main" val="2858727465"/>
                    </a:ext>
                  </a:extLst>
                </a:gridCol>
                <a:gridCol w="3505199">
                  <a:extLst>
                    <a:ext uri="{9D8B030D-6E8A-4147-A177-3AD203B41FA5}">
                      <a16:colId xmlns:a16="http://schemas.microsoft.com/office/drawing/2014/main" val="3282774103"/>
                    </a:ext>
                  </a:extLst>
                </a:gridCol>
              </a:tblGrid>
              <a:tr h="853409">
                <a:tc>
                  <a:txBody>
                    <a:bodyPr/>
                    <a:lstStyle/>
                    <a:p>
                      <a:r>
                        <a:rPr lang="en-US" dirty="0"/>
                        <a:t>Basis of Difference</a:t>
                      </a:r>
                    </a:p>
                  </a:txBody>
                  <a:tcPr/>
                </a:tc>
                <a:tc>
                  <a:txBody>
                    <a:bodyPr/>
                    <a:lstStyle/>
                    <a:p>
                      <a:r>
                        <a:rPr lang="en-US" dirty="0" err="1"/>
                        <a:t>Microeconomis</a:t>
                      </a:r>
                      <a:endParaRPr lang="en-US" dirty="0"/>
                    </a:p>
                  </a:txBody>
                  <a:tcPr/>
                </a:tc>
                <a:tc>
                  <a:txBody>
                    <a:bodyPr/>
                    <a:lstStyle/>
                    <a:p>
                      <a:r>
                        <a:rPr lang="en-US" dirty="0"/>
                        <a:t>Macroeconomics</a:t>
                      </a:r>
                    </a:p>
                  </a:txBody>
                  <a:tcPr/>
                </a:tc>
                <a:extLst>
                  <a:ext uri="{0D108BD9-81ED-4DB2-BD59-A6C34878D82A}">
                    <a16:rowId xmlns:a16="http://schemas.microsoft.com/office/drawing/2014/main" val="2630503807"/>
                  </a:ext>
                </a:extLst>
              </a:tr>
              <a:tr h="2104296">
                <a:tc>
                  <a:txBody>
                    <a:bodyPr/>
                    <a:lstStyle/>
                    <a:p>
                      <a:r>
                        <a:rPr lang="en-US" dirty="0"/>
                        <a:t>Deals with</a:t>
                      </a:r>
                    </a:p>
                  </a:txBody>
                  <a:tcPr/>
                </a:tc>
                <a:tc>
                  <a:txBody>
                    <a:bodyPr/>
                    <a:lstStyle/>
                    <a:p>
                      <a:r>
                        <a:rPr lang="en-US" dirty="0"/>
                        <a:t>How is the price of a particular good is determined? Hoe does a firm maximize its profit?</a:t>
                      </a:r>
                    </a:p>
                  </a:txBody>
                  <a:tcPr/>
                </a:tc>
                <a:tc>
                  <a:txBody>
                    <a:bodyPr/>
                    <a:lstStyle/>
                    <a:p>
                      <a:r>
                        <a:rPr lang="en-US" dirty="0"/>
                        <a:t>What is the level of National Income? Why does inflation occurs?</a:t>
                      </a:r>
                    </a:p>
                  </a:txBody>
                  <a:tcPr/>
                </a:tc>
                <a:extLst>
                  <a:ext uri="{0D108BD9-81ED-4DB2-BD59-A6C34878D82A}">
                    <a16:rowId xmlns:a16="http://schemas.microsoft.com/office/drawing/2014/main" val="3226172203"/>
                  </a:ext>
                </a:extLst>
              </a:tr>
              <a:tr h="853409">
                <a:tc>
                  <a:txBody>
                    <a:bodyPr/>
                    <a:lstStyle/>
                    <a:p>
                      <a:r>
                        <a:rPr lang="en-US" dirty="0"/>
                        <a:t>Interdependence</a:t>
                      </a:r>
                    </a:p>
                  </a:txBody>
                  <a:tcPr/>
                </a:tc>
                <a:tc>
                  <a:txBody>
                    <a:bodyPr/>
                    <a:lstStyle/>
                    <a:p>
                      <a:r>
                        <a:rPr lang="en-US" dirty="0"/>
                        <a:t>It is a part of Macroeconomics. </a:t>
                      </a:r>
                    </a:p>
                  </a:txBody>
                  <a:tcPr/>
                </a:tc>
                <a:tc>
                  <a:txBody>
                    <a:bodyPr/>
                    <a:lstStyle/>
                    <a:p>
                      <a:r>
                        <a:rPr lang="en-US" dirty="0"/>
                        <a:t>It includes Microeconomics. </a:t>
                      </a:r>
                    </a:p>
                  </a:txBody>
                  <a:tcPr/>
                </a:tc>
                <a:extLst>
                  <a:ext uri="{0D108BD9-81ED-4DB2-BD59-A6C34878D82A}">
                    <a16:rowId xmlns:a16="http://schemas.microsoft.com/office/drawing/2014/main" val="2508329388"/>
                  </a:ext>
                </a:extLst>
              </a:tr>
              <a:tr h="853409">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49232934"/>
                  </a:ext>
                </a:extLst>
              </a:tr>
              <a:tr h="853409">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098521934"/>
                  </a:ext>
                </a:extLst>
              </a:tr>
            </a:tbl>
          </a:graphicData>
        </a:graphic>
      </p:graphicFrame>
    </p:spTree>
    <p:extLst>
      <p:ext uri="{BB962C8B-B14F-4D97-AF65-F5344CB8AC3E}">
        <p14:creationId xmlns:p14="http://schemas.microsoft.com/office/powerpoint/2010/main" val="26746308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TotalTime>
  <Words>617</Words>
  <Application>Microsoft Office PowerPoint</Application>
  <PresentationFormat>Widescreen</PresentationFormat>
  <Paragraphs>54</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             Micro and Macro Economics</vt:lpstr>
      <vt:lpstr>PowerPoint Presentation</vt:lpstr>
      <vt:lpstr>PowerPoint Presentation</vt:lpstr>
      <vt:lpstr>Scope of Macroeconomics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LAN</dc:creator>
  <cp:lastModifiedBy>LAN</cp:lastModifiedBy>
  <cp:revision>22</cp:revision>
  <dcterms:created xsi:type="dcterms:W3CDTF">2025-08-04T13:03:07Z</dcterms:created>
  <dcterms:modified xsi:type="dcterms:W3CDTF">2026-07-14T12:33:45Z</dcterms:modified>
</cp:coreProperties>
</file>