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61" d="100"/>
          <a:sy n="61" d="100"/>
        </p:scale>
        <p:origin x="109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39FC5D-DC94-FE51-6C1A-C72B09FCF8C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19339F0-176C-D84D-7FA5-9961CE240F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A613AB1-E894-2E02-9274-8668D2ADA967}"/>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5" name="Footer Placeholder 4">
            <a:extLst>
              <a:ext uri="{FF2B5EF4-FFF2-40B4-BE49-F238E27FC236}">
                <a16:creationId xmlns:a16="http://schemas.microsoft.com/office/drawing/2014/main" id="{A4E105FF-15B0-74B3-0A48-226CB240F17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3D0F39-B462-F83C-BAB9-46939628A751}"/>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15801823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A30CF-71E0-9F41-7A94-01B36EAC26D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270F409-D7CE-1007-8C78-FD33923120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23A4F1E-B80B-6387-211A-713FC79B6C52}"/>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5" name="Footer Placeholder 4">
            <a:extLst>
              <a:ext uri="{FF2B5EF4-FFF2-40B4-BE49-F238E27FC236}">
                <a16:creationId xmlns:a16="http://schemas.microsoft.com/office/drawing/2014/main" id="{F8073C54-3931-177A-F30E-B7183AB805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B2E9F3F-EBC2-4778-BFAD-163B668AB5A1}"/>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3446713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FEF9ED5-8198-5E80-7C6C-9C7A83EDB87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4DC2C3-4A2D-A9C1-3FB2-18E6755286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963E24E-9EBC-8AE6-88E4-95B8B052DB35}"/>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5" name="Footer Placeholder 4">
            <a:extLst>
              <a:ext uri="{FF2B5EF4-FFF2-40B4-BE49-F238E27FC236}">
                <a16:creationId xmlns:a16="http://schemas.microsoft.com/office/drawing/2014/main" id="{1678FEC7-4F3B-3115-9FA8-E8AF98D18D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48C8B-30C7-5A90-CE88-069B9B18949E}"/>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588801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2363F-F323-AFF2-9D3D-FFC5D5DD0ED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FB03E2B-7F49-89DF-3DF6-0A1467DEEB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FDE94A-5532-B0BF-59DC-A22E887A48F8}"/>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5" name="Footer Placeholder 4">
            <a:extLst>
              <a:ext uri="{FF2B5EF4-FFF2-40B4-BE49-F238E27FC236}">
                <a16:creationId xmlns:a16="http://schemas.microsoft.com/office/drawing/2014/main" id="{00126828-0987-5DA8-C07F-4069EDC0465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58FC57-0868-02B7-9DE7-4EB7A1D0DA2B}"/>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3403063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958E19-3A80-B68A-C0C8-718A3DB4CBC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C83C48A-EC62-20F4-4A44-AC206C826EB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3FA9D2E-9E13-30DB-BB30-4D7976628690}"/>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5" name="Footer Placeholder 4">
            <a:extLst>
              <a:ext uri="{FF2B5EF4-FFF2-40B4-BE49-F238E27FC236}">
                <a16:creationId xmlns:a16="http://schemas.microsoft.com/office/drawing/2014/main" id="{34107420-7388-BC13-51FA-6FFBA69273A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0B94296-BC1E-AF49-30A3-FCE250E89B0F}"/>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4194813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0608F-ED17-82DD-C132-3A44C89C764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CA67D11-7F46-BDAC-43EF-6C811087035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BD713EC-3BF2-1619-9D4D-D98E88DE4EA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1F1A464-C358-F3C9-D019-BAAB4FE8AE36}"/>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6" name="Footer Placeholder 5">
            <a:extLst>
              <a:ext uri="{FF2B5EF4-FFF2-40B4-BE49-F238E27FC236}">
                <a16:creationId xmlns:a16="http://schemas.microsoft.com/office/drawing/2014/main" id="{A3649593-1D0C-77B5-FE62-9D1C3CD1EE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D11B71-9035-6DD3-E7C1-0E9744C5B9E4}"/>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1121259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B6D8C-FF3A-CE46-FF59-3D44E33E13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1E7B37-4529-C740-E853-5E36556AEE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B0B2434-A42D-CD7E-534C-CFEC38B32C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255B0F-FFF1-A70A-D6F0-A4E593B507E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33609F-BFF0-2942-AE83-5E0EB74898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46000C-04A1-7E21-3EB5-AF27D1401695}"/>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8" name="Footer Placeholder 7">
            <a:extLst>
              <a:ext uri="{FF2B5EF4-FFF2-40B4-BE49-F238E27FC236}">
                <a16:creationId xmlns:a16="http://schemas.microsoft.com/office/drawing/2014/main" id="{6E273474-C3A4-FB7B-1A90-BF0F7937EA0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3D1F644-CC69-DB7B-618B-792ED1A8F808}"/>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4772352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5710D-A79F-3320-3E34-576DCA7C604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84546D8-1B80-3F03-73D5-786C69D5D679}"/>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4" name="Footer Placeholder 3">
            <a:extLst>
              <a:ext uri="{FF2B5EF4-FFF2-40B4-BE49-F238E27FC236}">
                <a16:creationId xmlns:a16="http://schemas.microsoft.com/office/drawing/2014/main" id="{33C41666-FD1D-34B1-42D8-3E8165FAC51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DE896ED-AD09-AD27-7A6D-E5331E2AAA79}"/>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6748181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7242A1-D2B8-9502-CCB7-329087A9E82F}"/>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3" name="Footer Placeholder 2">
            <a:extLst>
              <a:ext uri="{FF2B5EF4-FFF2-40B4-BE49-F238E27FC236}">
                <a16:creationId xmlns:a16="http://schemas.microsoft.com/office/drawing/2014/main" id="{D393C5F8-C97D-D9D4-FDB5-A7DD7EAD8AC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A62FC09-C45C-94C1-E77E-A17A3F569832}"/>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24799294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33CD5E-9213-58C7-EB78-56DF42611DB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41E5F03-708A-7FE7-D528-2702029035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C8EDFA4-D273-0AF9-5313-25CC1A9C0A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4F37B1E-495F-10FE-C5EC-A077C9880CFA}"/>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6" name="Footer Placeholder 5">
            <a:extLst>
              <a:ext uri="{FF2B5EF4-FFF2-40B4-BE49-F238E27FC236}">
                <a16:creationId xmlns:a16="http://schemas.microsoft.com/office/drawing/2014/main" id="{B3730D9F-5207-DBDF-E714-C33ECC1F74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FCD28A2-9167-0BB9-9D5E-9D9A2789B9BC}"/>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3001517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8B6292-B146-E65D-471F-F3DB58EEDB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62C2BF-88B2-0D8E-6708-680C4CB5EA7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9ADE706-E2B9-EF96-B051-80F31C58E7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E00DBE-C0B7-075D-DDF0-18D574222242}"/>
              </a:ext>
            </a:extLst>
          </p:cNvPr>
          <p:cNvSpPr>
            <a:spLocks noGrp="1"/>
          </p:cNvSpPr>
          <p:nvPr>
            <p:ph type="dt" sz="half" idx="10"/>
          </p:nvPr>
        </p:nvSpPr>
        <p:spPr/>
        <p:txBody>
          <a:bodyPr/>
          <a:lstStyle/>
          <a:p>
            <a:fld id="{34236BCC-B024-4182-A830-A8CD3FB1139B}" type="datetimeFigureOut">
              <a:rPr lang="en-US" smtClean="0"/>
              <a:t>7/14/2026</a:t>
            </a:fld>
            <a:endParaRPr lang="en-US"/>
          </a:p>
        </p:txBody>
      </p:sp>
      <p:sp>
        <p:nvSpPr>
          <p:cNvPr id="6" name="Footer Placeholder 5">
            <a:extLst>
              <a:ext uri="{FF2B5EF4-FFF2-40B4-BE49-F238E27FC236}">
                <a16:creationId xmlns:a16="http://schemas.microsoft.com/office/drawing/2014/main" id="{DFBD12C7-17E7-6418-30E6-D91A3B9DA0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54909B-075C-F41C-7268-FBC80E11E21C}"/>
              </a:ext>
            </a:extLst>
          </p:cNvPr>
          <p:cNvSpPr>
            <a:spLocks noGrp="1"/>
          </p:cNvSpPr>
          <p:nvPr>
            <p:ph type="sldNum" sz="quarter" idx="12"/>
          </p:nvPr>
        </p:nvSpPr>
        <p:spPr/>
        <p:txBody>
          <a:bodyPr/>
          <a:lstStyle/>
          <a:p>
            <a:fld id="{A747B275-142A-4858-98C1-1DD8D8334786}" type="slidenum">
              <a:rPr lang="en-US" smtClean="0"/>
              <a:t>‹#›</a:t>
            </a:fld>
            <a:endParaRPr lang="en-US"/>
          </a:p>
        </p:txBody>
      </p:sp>
    </p:spTree>
    <p:extLst>
      <p:ext uri="{BB962C8B-B14F-4D97-AF65-F5344CB8AC3E}">
        <p14:creationId xmlns:p14="http://schemas.microsoft.com/office/powerpoint/2010/main" val="16527393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F6B2FD0-1B00-4CF5-3886-E583B9AC34D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CD5AA5C-0203-37C6-C7B5-9B86FE2222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D79B8E-96BC-9581-6A34-6536B104CF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236BCC-B024-4182-A830-A8CD3FB1139B}" type="datetimeFigureOut">
              <a:rPr lang="en-US" smtClean="0"/>
              <a:t>7/14/2026</a:t>
            </a:fld>
            <a:endParaRPr lang="en-US"/>
          </a:p>
        </p:txBody>
      </p:sp>
      <p:sp>
        <p:nvSpPr>
          <p:cNvPr id="5" name="Footer Placeholder 4">
            <a:extLst>
              <a:ext uri="{FF2B5EF4-FFF2-40B4-BE49-F238E27FC236}">
                <a16:creationId xmlns:a16="http://schemas.microsoft.com/office/drawing/2014/main" id="{D981AC09-9C2C-A46F-6138-06289273C4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BACC6BF-EB42-CE4B-85D0-1EFA2717932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47B275-142A-4858-98C1-1DD8D8334786}" type="slidenum">
              <a:rPr lang="en-US" smtClean="0"/>
              <a:t>‹#›</a:t>
            </a:fld>
            <a:endParaRPr lang="en-US"/>
          </a:p>
        </p:txBody>
      </p:sp>
    </p:spTree>
    <p:extLst>
      <p:ext uri="{BB962C8B-B14F-4D97-AF65-F5344CB8AC3E}">
        <p14:creationId xmlns:p14="http://schemas.microsoft.com/office/powerpoint/2010/main" val="16736955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0339F-53C2-7696-0656-F94E59E4004E}"/>
              </a:ext>
            </a:extLst>
          </p:cNvPr>
          <p:cNvSpPr>
            <a:spLocks noGrp="1"/>
          </p:cNvSpPr>
          <p:nvPr>
            <p:ph type="title"/>
          </p:nvPr>
        </p:nvSpPr>
        <p:spPr>
          <a:xfrm>
            <a:off x="838200" y="163293"/>
            <a:ext cx="10515600" cy="517744"/>
          </a:xfrm>
        </p:spPr>
        <p:txBody>
          <a:bodyPr>
            <a:normAutofit/>
          </a:bodyPr>
          <a:lstStyle/>
          <a:p>
            <a:r>
              <a:rPr lang="en-US" sz="2800" b="1" dirty="0"/>
              <a:t>Capital </a:t>
            </a:r>
          </a:p>
        </p:txBody>
      </p:sp>
      <p:sp>
        <p:nvSpPr>
          <p:cNvPr id="3" name="Content Placeholder 2">
            <a:extLst>
              <a:ext uri="{FF2B5EF4-FFF2-40B4-BE49-F238E27FC236}">
                <a16:creationId xmlns:a16="http://schemas.microsoft.com/office/drawing/2014/main" id="{BE14842D-D63A-EB2D-4E16-1CCEBDA4EE04}"/>
              </a:ext>
            </a:extLst>
          </p:cNvPr>
          <p:cNvSpPr>
            <a:spLocks noGrp="1"/>
          </p:cNvSpPr>
          <p:nvPr>
            <p:ph idx="1"/>
          </p:nvPr>
        </p:nvSpPr>
        <p:spPr>
          <a:xfrm>
            <a:off x="838200" y="681036"/>
            <a:ext cx="10515600" cy="6176963"/>
          </a:xfrm>
        </p:spPr>
        <p:txBody>
          <a:bodyPr>
            <a:normAutofit fontScale="70000" lnSpcReduction="20000"/>
          </a:bodyPr>
          <a:lstStyle/>
          <a:p>
            <a:r>
              <a:rPr lang="en-US" dirty="0"/>
              <a:t>Capital refers to man made things which are used for further production of wealth or goods and services. </a:t>
            </a:r>
          </a:p>
          <a:p>
            <a:r>
              <a:rPr lang="en-US" dirty="0"/>
              <a:t>Capital includes Machines, tools, buildings, vehicles, money </a:t>
            </a:r>
            <a:r>
              <a:rPr lang="en-US" i="1" dirty="0"/>
              <a:t>(Note: Money is included in capital when it is invested to acquire capital goods</a:t>
            </a:r>
            <a:r>
              <a:rPr lang="en-US" dirty="0"/>
              <a:t>) , raw materials etc. </a:t>
            </a:r>
          </a:p>
          <a:p>
            <a:pPr marL="0" indent="0">
              <a:buNone/>
            </a:pPr>
            <a:r>
              <a:rPr lang="en-US" b="1" dirty="0"/>
              <a:t>Features of Capital:</a:t>
            </a:r>
          </a:p>
          <a:p>
            <a:pPr marL="514350" indent="-514350">
              <a:buFont typeface="+mj-lt"/>
              <a:buAutoNum type="arabicPeriod"/>
            </a:pPr>
            <a:r>
              <a:rPr lang="en-US" b="1" dirty="0"/>
              <a:t>Man- made factor</a:t>
            </a:r>
            <a:r>
              <a:rPr lang="en-US" dirty="0"/>
              <a:t>: capital is not a natural resource like land. Rather it is formed due to efforts of labor. Every type of capital like road, machines, buildings </a:t>
            </a:r>
            <a:r>
              <a:rPr lang="en-US" dirty="0" err="1"/>
              <a:t>etc</a:t>
            </a:r>
            <a:r>
              <a:rPr lang="en-US" dirty="0"/>
              <a:t> is made by man. So it is man-made factor.</a:t>
            </a:r>
          </a:p>
          <a:p>
            <a:pPr marL="514350" indent="-514350">
              <a:buFont typeface="+mj-lt"/>
              <a:buAutoNum type="arabicPeriod"/>
            </a:pPr>
            <a:r>
              <a:rPr lang="en-US" b="1" dirty="0"/>
              <a:t>Passive factor</a:t>
            </a:r>
            <a:r>
              <a:rPr lang="en-US" dirty="0"/>
              <a:t>: capital itself cannot produce goods and services. Rather it requires human efforts in order to produce goods and services. Hence, capital is a passive factor </a:t>
            </a:r>
            <a:r>
              <a:rPr lang="en-US"/>
              <a:t>of production.</a:t>
            </a:r>
            <a:endParaRPr lang="en-US" dirty="0"/>
          </a:p>
          <a:p>
            <a:pPr marL="514350" indent="-514350">
              <a:buFont typeface="+mj-lt"/>
              <a:buAutoNum type="arabicPeriod"/>
            </a:pPr>
            <a:r>
              <a:rPr lang="en-US" b="1" dirty="0"/>
              <a:t>Mobile factor</a:t>
            </a:r>
            <a:r>
              <a:rPr lang="en-US" dirty="0"/>
              <a:t>: capital is the most mobile factor of production. It can be transferred form one place to another or from one use to another. Capital such as Machines, raw materials, equipment, vehicles </a:t>
            </a:r>
            <a:r>
              <a:rPr lang="en-US" dirty="0" err="1"/>
              <a:t>etc</a:t>
            </a:r>
            <a:r>
              <a:rPr lang="en-US" dirty="0"/>
              <a:t> are mobile.</a:t>
            </a:r>
          </a:p>
          <a:p>
            <a:pPr marL="514350" indent="-514350">
              <a:buFont typeface="+mj-lt"/>
              <a:buAutoNum type="arabicPeriod"/>
            </a:pPr>
            <a:r>
              <a:rPr lang="en-US" b="1" dirty="0"/>
              <a:t>Capital is depreciable</a:t>
            </a:r>
            <a:r>
              <a:rPr lang="en-US" dirty="0"/>
              <a:t>: Capital depreciates over the period of time . Its value fall due to wear and tear. The value of machinery items, buildings, roads </a:t>
            </a:r>
            <a:r>
              <a:rPr lang="en-US" dirty="0" err="1"/>
              <a:t>etc</a:t>
            </a:r>
            <a:r>
              <a:rPr lang="en-US" dirty="0"/>
              <a:t> depreciates every year.</a:t>
            </a:r>
          </a:p>
          <a:p>
            <a:pPr marL="514350" indent="-514350">
              <a:buFont typeface="+mj-lt"/>
              <a:buAutoNum type="arabicPeriod"/>
            </a:pPr>
            <a:r>
              <a:rPr lang="en-US" b="1" dirty="0"/>
              <a:t>Capital depends upon technology</a:t>
            </a:r>
            <a:r>
              <a:rPr lang="en-US" dirty="0"/>
              <a:t>: the amount of capital depends upon the level of technology employed by a nation. The more a country adapts advanced technology, the more the capital is produced.</a:t>
            </a:r>
          </a:p>
          <a:p>
            <a:pPr marL="514350" indent="-514350">
              <a:buFont typeface="+mj-lt"/>
              <a:buAutoNum type="arabicPeriod"/>
            </a:pPr>
            <a:r>
              <a:rPr lang="en-US" b="1" dirty="0"/>
              <a:t>Elastic in supply</a:t>
            </a:r>
            <a:r>
              <a:rPr lang="en-US" dirty="0"/>
              <a:t>: its supply can be increased or decreased according to the need of an economy.</a:t>
            </a:r>
          </a:p>
        </p:txBody>
      </p:sp>
    </p:spTree>
    <p:extLst>
      <p:ext uri="{BB962C8B-B14F-4D97-AF65-F5344CB8AC3E}">
        <p14:creationId xmlns:p14="http://schemas.microsoft.com/office/powerpoint/2010/main" val="32610531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TotalTime>
  <Words>268</Words>
  <Application>Microsoft Office PowerPoint</Application>
  <PresentationFormat>Widescreen</PresentationFormat>
  <Paragraphs>10</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Capital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LAN</dc:creator>
  <cp:lastModifiedBy>LAN</cp:lastModifiedBy>
  <cp:revision>6</cp:revision>
  <dcterms:created xsi:type="dcterms:W3CDTF">2025-11-10T10:51:02Z</dcterms:created>
  <dcterms:modified xsi:type="dcterms:W3CDTF">2026-07-14T08:36:23Z</dcterms:modified>
</cp:coreProperties>
</file>