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5F5D7-124B-EC49-80AF-623785DEA9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EE2954-A2E0-BE67-147C-71E0B20E79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093911-0565-AC21-516D-8893E5CDBF61}"/>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1D4B7A3E-4704-1D68-00E3-386486B20B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F99C63-EA78-C66C-D575-E05BEE436A22}"/>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494675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250E8-C403-BA0D-716D-BCBDEDE20D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C9F274-F19D-4ED5-5EED-D88A153B95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C16F7C-133B-EA48-A682-9E0C1388A997}"/>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370834F5-2F74-2883-E589-7A29DF388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74D15-A9D5-C7D8-4869-EC95512F784C}"/>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288111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8F549-B6C2-FA39-4589-F01BEF1E8E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B15823-AA2F-FA16-CB50-3B61885D6F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3BA37-2E5D-FE0E-F7CE-36EB4D3E279F}"/>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3BD86DA5-9C1B-86AC-0331-AD72DA3A35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FAE097-5DD7-C65E-2BF8-CB54256E8611}"/>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745642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5FE5-E1BB-3101-418D-C4EBCC3A6F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455699-FE61-ED5E-1A47-96B4CF3EEA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8EC3DB-0458-E6A9-5ECE-5256AFC005B8}"/>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19253ABE-C0FC-DA3E-7ACC-962F38E1D9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0875E-0263-2B5F-6654-FA2CE02814C0}"/>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71052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E0B93-5A43-2750-D3AC-9556076AF5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812590-C8FE-AF0D-5FEA-6750B7FFBC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1918F5-695B-507E-98EB-08CA2405243B}"/>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0B4FA2DD-5C50-5222-36AD-022AF5AB5B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F58FB-A8E5-A7A0-6050-344AFFA6042E}"/>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3404793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A83CE-57AF-EE24-CECB-DC15DA0F63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C95652-AA0B-1782-31A6-0324E0D958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18EC28-2667-D9CB-7D0E-BABCE8E6C9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1DD275-D71F-2385-626C-C8B9967FCD1C}"/>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6" name="Footer Placeholder 5">
            <a:extLst>
              <a:ext uri="{FF2B5EF4-FFF2-40B4-BE49-F238E27FC236}">
                <a16:creationId xmlns:a16="http://schemas.microsoft.com/office/drawing/2014/main" id="{57BB871E-50C7-7997-18A1-A7ECCCF5CB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256855-769A-9664-1ED7-73B3BDCAB9B8}"/>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2228420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D9E1F-0650-53C8-B195-0C7FD44975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B08AC2-BFE8-8CAB-A493-FD9227D550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2DA550-489F-B12B-4329-CC44220765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FEE477-0DC9-F993-1EBB-3F0DDE492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F0E3BD-A471-AD5D-C77D-B23172B7AD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D6E5A5-9F4B-E3F0-B720-2FABA883AE0E}"/>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8" name="Footer Placeholder 7">
            <a:extLst>
              <a:ext uri="{FF2B5EF4-FFF2-40B4-BE49-F238E27FC236}">
                <a16:creationId xmlns:a16="http://schemas.microsoft.com/office/drawing/2014/main" id="{A111CFE8-9C7D-67B7-FA13-AFB0DC40DB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94CB80-4979-5BFD-2A13-C615C0BA54B3}"/>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1389231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AAC4C-E119-D345-4285-9002177795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4A4147-5AA4-AC35-C989-1981FD205FBE}"/>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4" name="Footer Placeholder 3">
            <a:extLst>
              <a:ext uri="{FF2B5EF4-FFF2-40B4-BE49-F238E27FC236}">
                <a16:creationId xmlns:a16="http://schemas.microsoft.com/office/drawing/2014/main" id="{27C90E4A-C802-7B8C-A138-032F16B85A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BE3395-BAFE-52CE-3FE0-35FBBFAA5E4D}"/>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3338252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7416F9-92C5-4C11-62B7-3D544333E5A9}"/>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3" name="Footer Placeholder 2">
            <a:extLst>
              <a:ext uri="{FF2B5EF4-FFF2-40B4-BE49-F238E27FC236}">
                <a16:creationId xmlns:a16="http://schemas.microsoft.com/office/drawing/2014/main" id="{57374012-4D85-039B-CB78-A77BC77B03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0B48B-AAF0-D2DA-2DE5-1A1C08636AA0}"/>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189087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97A1-B6FC-DBA0-E1D5-91AD9A3B30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303ACE-9B3E-B93D-115D-084D8835B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590794-7E5F-35E8-2FD4-A97C71E68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62E3D2-D4F5-7586-8CC9-233766139D6D}"/>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6" name="Footer Placeholder 5">
            <a:extLst>
              <a:ext uri="{FF2B5EF4-FFF2-40B4-BE49-F238E27FC236}">
                <a16:creationId xmlns:a16="http://schemas.microsoft.com/office/drawing/2014/main" id="{A420F56F-02E9-AC84-F846-EE7A40D7D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ED354A-895E-E800-86AD-B56BF94EDB60}"/>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1222224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131B-3C39-743C-7F56-6942C7393C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49AB89-9B03-05A2-7F68-16093D9BC1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02914E-00D2-17CC-AF5A-EBD43F533E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89102-AFF0-22D0-0D76-F0137F5CD1A4}"/>
              </a:ext>
            </a:extLst>
          </p:cNvPr>
          <p:cNvSpPr>
            <a:spLocks noGrp="1"/>
          </p:cNvSpPr>
          <p:nvPr>
            <p:ph type="dt" sz="half" idx="10"/>
          </p:nvPr>
        </p:nvSpPr>
        <p:spPr/>
        <p:txBody>
          <a:bodyPr/>
          <a:lstStyle/>
          <a:p>
            <a:fld id="{683E582A-03F0-445D-BD48-CE87BF1EC622}" type="datetimeFigureOut">
              <a:rPr lang="en-US" smtClean="0"/>
              <a:t>6/12/2026</a:t>
            </a:fld>
            <a:endParaRPr lang="en-US"/>
          </a:p>
        </p:txBody>
      </p:sp>
      <p:sp>
        <p:nvSpPr>
          <p:cNvPr id="6" name="Footer Placeholder 5">
            <a:extLst>
              <a:ext uri="{FF2B5EF4-FFF2-40B4-BE49-F238E27FC236}">
                <a16:creationId xmlns:a16="http://schemas.microsoft.com/office/drawing/2014/main" id="{AB2B3953-A831-3351-B7D0-A01F887A46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1D6930-9D20-81AA-8118-D34952160F41}"/>
              </a:ext>
            </a:extLst>
          </p:cNvPr>
          <p:cNvSpPr>
            <a:spLocks noGrp="1"/>
          </p:cNvSpPr>
          <p:nvPr>
            <p:ph type="sldNum" sz="quarter" idx="12"/>
          </p:nvPr>
        </p:nvSpPr>
        <p:spPr/>
        <p:txBody>
          <a:bodyPr/>
          <a:lstStyle/>
          <a:p>
            <a:fld id="{C9529F07-0BAF-43B0-BDBE-84BF13632394}" type="slidenum">
              <a:rPr lang="en-US" smtClean="0"/>
              <a:t>‹#›</a:t>
            </a:fld>
            <a:endParaRPr lang="en-US"/>
          </a:p>
        </p:txBody>
      </p:sp>
    </p:spTree>
    <p:extLst>
      <p:ext uri="{BB962C8B-B14F-4D97-AF65-F5344CB8AC3E}">
        <p14:creationId xmlns:p14="http://schemas.microsoft.com/office/powerpoint/2010/main" val="2121859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E7173F-C41C-1DF4-5A88-A1819D1417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B7BA3E-1E80-E70C-D6BE-FB4AB33A0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EA112E-CE96-A454-5D22-E32BEDAAF1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3E582A-03F0-445D-BD48-CE87BF1EC622}" type="datetimeFigureOut">
              <a:rPr lang="en-US" smtClean="0"/>
              <a:t>6/12/2026</a:t>
            </a:fld>
            <a:endParaRPr lang="en-US"/>
          </a:p>
        </p:txBody>
      </p:sp>
      <p:sp>
        <p:nvSpPr>
          <p:cNvPr id="5" name="Footer Placeholder 4">
            <a:extLst>
              <a:ext uri="{FF2B5EF4-FFF2-40B4-BE49-F238E27FC236}">
                <a16:creationId xmlns:a16="http://schemas.microsoft.com/office/drawing/2014/main" id="{4A969B55-6034-F480-E67F-43B0497611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512783-689F-7599-1CA7-B272064DA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29F07-0BAF-43B0-BDBE-84BF13632394}" type="slidenum">
              <a:rPr lang="en-US" smtClean="0"/>
              <a:t>‹#›</a:t>
            </a:fld>
            <a:endParaRPr lang="en-US"/>
          </a:p>
        </p:txBody>
      </p:sp>
    </p:spTree>
    <p:extLst>
      <p:ext uri="{BB962C8B-B14F-4D97-AF65-F5344CB8AC3E}">
        <p14:creationId xmlns:p14="http://schemas.microsoft.com/office/powerpoint/2010/main" val="3139795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45337-ABC6-E4C8-02EC-8CFC3C419BFC}"/>
              </a:ext>
            </a:extLst>
          </p:cNvPr>
          <p:cNvSpPr>
            <a:spLocks noGrp="1"/>
          </p:cNvSpPr>
          <p:nvPr>
            <p:ph type="title"/>
          </p:nvPr>
        </p:nvSpPr>
        <p:spPr/>
        <p:txBody>
          <a:bodyPr/>
          <a:lstStyle/>
          <a:p>
            <a:r>
              <a:rPr lang="en-US" dirty="0"/>
              <a:t>1. </a:t>
            </a:r>
            <a:r>
              <a:rPr lang="en-US" b="1" dirty="0"/>
              <a:t>Scarcity and choice</a:t>
            </a:r>
          </a:p>
        </p:txBody>
      </p:sp>
      <p:sp>
        <p:nvSpPr>
          <p:cNvPr id="3" name="Content Placeholder 2">
            <a:extLst>
              <a:ext uri="{FF2B5EF4-FFF2-40B4-BE49-F238E27FC236}">
                <a16:creationId xmlns:a16="http://schemas.microsoft.com/office/drawing/2014/main" id="{06A3EC3E-3A9B-40D6-213F-52B1AAE5D3AD}"/>
              </a:ext>
            </a:extLst>
          </p:cNvPr>
          <p:cNvSpPr>
            <a:spLocks noGrp="1"/>
          </p:cNvSpPr>
          <p:nvPr>
            <p:ph idx="1"/>
          </p:nvPr>
        </p:nvSpPr>
        <p:spPr/>
        <p:txBody>
          <a:bodyPr/>
          <a:lstStyle/>
          <a:p>
            <a:pPr marL="0" indent="0">
              <a:buNone/>
            </a:pPr>
            <a:r>
              <a:rPr lang="en-US" dirty="0"/>
              <a:t>Human wants and needs are unlimited but the resources ( labor, capital, money, time, natural resources, raw materials </a:t>
            </a:r>
            <a:r>
              <a:rPr lang="en-US" dirty="0" err="1"/>
              <a:t>etc</a:t>
            </a:r>
            <a:r>
              <a:rPr lang="en-US" dirty="0"/>
              <a:t>) to satisfy those wants are limited(scarce).</a:t>
            </a:r>
          </a:p>
          <a:p>
            <a:pPr marL="0" indent="0">
              <a:buNone/>
            </a:pPr>
            <a:r>
              <a:rPr lang="en-US" dirty="0"/>
              <a:t>Due to unlimited wants and limited resource, there is a problem of scarcity and choice.</a:t>
            </a:r>
          </a:p>
          <a:p>
            <a:pPr marL="0" indent="0">
              <a:buNone/>
            </a:pPr>
            <a:r>
              <a:rPr lang="en-US" dirty="0"/>
              <a:t>Scarcity and choice is a basic problem in economics.</a:t>
            </a:r>
          </a:p>
          <a:p>
            <a:pPr marL="0" indent="0">
              <a:buNone/>
            </a:pPr>
            <a:r>
              <a:rPr lang="en-US" dirty="0"/>
              <a:t>Due to the problem of scarcity and choice, an economy faces various problems like Poverty, Unemployment, Inequality etc.</a:t>
            </a:r>
          </a:p>
        </p:txBody>
      </p:sp>
    </p:spTree>
    <p:extLst>
      <p:ext uri="{BB962C8B-B14F-4D97-AF65-F5344CB8AC3E}">
        <p14:creationId xmlns:p14="http://schemas.microsoft.com/office/powerpoint/2010/main" val="125520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3C2D4-79D5-F99F-A2BA-018DACA468E6}"/>
              </a:ext>
            </a:extLst>
          </p:cNvPr>
          <p:cNvSpPr>
            <a:spLocks noGrp="1"/>
          </p:cNvSpPr>
          <p:nvPr>
            <p:ph type="title"/>
          </p:nvPr>
        </p:nvSpPr>
        <p:spPr>
          <a:xfrm>
            <a:off x="838200" y="365125"/>
            <a:ext cx="10515600" cy="612337"/>
          </a:xfrm>
        </p:spPr>
        <p:txBody>
          <a:bodyPr>
            <a:normAutofit fontScale="90000"/>
          </a:bodyPr>
          <a:lstStyle/>
          <a:p>
            <a:r>
              <a:rPr lang="en-US" b="1" dirty="0"/>
              <a:t>scarcity</a:t>
            </a:r>
          </a:p>
        </p:txBody>
      </p:sp>
      <p:sp>
        <p:nvSpPr>
          <p:cNvPr id="3" name="Content Placeholder 2">
            <a:extLst>
              <a:ext uri="{FF2B5EF4-FFF2-40B4-BE49-F238E27FC236}">
                <a16:creationId xmlns:a16="http://schemas.microsoft.com/office/drawing/2014/main" id="{895EE679-295E-74B9-277F-CAAF2AE2F8C5}"/>
              </a:ext>
            </a:extLst>
          </p:cNvPr>
          <p:cNvSpPr>
            <a:spLocks noGrp="1"/>
          </p:cNvSpPr>
          <p:nvPr>
            <p:ph idx="1"/>
          </p:nvPr>
        </p:nvSpPr>
        <p:spPr>
          <a:xfrm>
            <a:off x="838200" y="977462"/>
            <a:ext cx="10515600" cy="5199501"/>
          </a:xfrm>
        </p:spPr>
        <p:txBody>
          <a:bodyPr>
            <a:normAutofit lnSpcReduction="10000"/>
          </a:bodyPr>
          <a:lstStyle/>
          <a:p>
            <a:r>
              <a:rPr lang="en-US" dirty="0"/>
              <a:t>A situation in which human wants and needs are in excess of the available resources is called scarcity.</a:t>
            </a:r>
          </a:p>
          <a:p>
            <a:r>
              <a:rPr lang="en-US" dirty="0"/>
              <a:t>Economic resources are available in limited quantity and we can </a:t>
            </a:r>
            <a:r>
              <a:rPr lang="en-US"/>
              <a:t>not satisfy </a:t>
            </a:r>
            <a:r>
              <a:rPr lang="en-US" dirty="0"/>
              <a:t>all our needs and wants fulfilled at a time. So there is the problem of scarcity.</a:t>
            </a:r>
          </a:p>
          <a:p>
            <a:r>
              <a:rPr lang="en-US" dirty="0"/>
              <a:t>Scarcity is not just an individual problem. It is a problem of national economy as well.</a:t>
            </a:r>
          </a:p>
          <a:p>
            <a:r>
              <a:rPr lang="en-US" dirty="0"/>
              <a:t>For example, an economy may be interested for the simultaneous development of all sectors at a time, but it is not possible due to limited (scarce) resources.</a:t>
            </a:r>
          </a:p>
          <a:p>
            <a:r>
              <a:rPr lang="en-US" dirty="0"/>
              <a:t>Scarcity of resource gives birth to national economic problems like unemployment, poverty, inequality etc.</a:t>
            </a:r>
          </a:p>
          <a:p>
            <a:pPr marL="0" indent="0">
              <a:buNone/>
            </a:pPr>
            <a:endParaRPr lang="en-US" dirty="0"/>
          </a:p>
        </p:txBody>
      </p:sp>
    </p:spTree>
    <p:extLst>
      <p:ext uri="{BB962C8B-B14F-4D97-AF65-F5344CB8AC3E}">
        <p14:creationId xmlns:p14="http://schemas.microsoft.com/office/powerpoint/2010/main" val="68361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3C2F-EBBC-C2C5-8F28-E8DF4B9E5119}"/>
              </a:ext>
            </a:extLst>
          </p:cNvPr>
          <p:cNvSpPr>
            <a:spLocks noGrp="1"/>
          </p:cNvSpPr>
          <p:nvPr>
            <p:ph type="title"/>
          </p:nvPr>
        </p:nvSpPr>
        <p:spPr/>
        <p:txBody>
          <a:bodyPr/>
          <a:lstStyle/>
          <a:p>
            <a:r>
              <a:rPr lang="en-US" b="1" dirty="0"/>
              <a:t>Choice</a:t>
            </a:r>
            <a:r>
              <a:rPr lang="en-US" dirty="0"/>
              <a:t>: scarcity of resource creates the problem of choice.</a:t>
            </a:r>
          </a:p>
        </p:txBody>
      </p:sp>
      <p:sp>
        <p:nvSpPr>
          <p:cNvPr id="3" name="Content Placeholder 2">
            <a:extLst>
              <a:ext uri="{FF2B5EF4-FFF2-40B4-BE49-F238E27FC236}">
                <a16:creationId xmlns:a16="http://schemas.microsoft.com/office/drawing/2014/main" id="{23D9F44B-2712-5109-70E4-96620C8D2139}"/>
              </a:ext>
            </a:extLst>
          </p:cNvPr>
          <p:cNvSpPr>
            <a:spLocks noGrp="1"/>
          </p:cNvSpPr>
          <p:nvPr>
            <p:ph idx="1"/>
          </p:nvPr>
        </p:nvSpPr>
        <p:spPr/>
        <p:txBody>
          <a:bodyPr/>
          <a:lstStyle/>
          <a:p>
            <a:pPr marL="0" indent="0">
              <a:buNone/>
            </a:pPr>
            <a:r>
              <a:rPr lang="en-US" b="1" dirty="0"/>
              <a:t>Choice</a:t>
            </a:r>
            <a:r>
              <a:rPr lang="en-US" dirty="0"/>
              <a:t>: Act of fulfilling any wants or needs out of many is called choice.</a:t>
            </a:r>
          </a:p>
          <a:p>
            <a:pPr marL="0" indent="0">
              <a:buNone/>
            </a:pPr>
            <a:r>
              <a:rPr lang="en-US" dirty="0"/>
              <a:t>All economic agents like producers, consumers, firms and government face the problem of choice due to the scarce resource.</a:t>
            </a:r>
          </a:p>
          <a:p>
            <a:pPr marL="0" indent="0">
              <a:buNone/>
            </a:pPr>
            <a:r>
              <a:rPr lang="en-US" dirty="0"/>
              <a:t>Due to the scarcity of resource, we have to make a choice.</a:t>
            </a:r>
          </a:p>
          <a:p>
            <a:pPr marL="0" indent="0">
              <a:buNone/>
            </a:pPr>
            <a:r>
              <a:rPr lang="en-US" dirty="0"/>
              <a:t>So scarcity and choice are the major basic problems in an economy.</a:t>
            </a:r>
          </a:p>
        </p:txBody>
      </p:sp>
    </p:spTree>
    <p:extLst>
      <p:ext uri="{BB962C8B-B14F-4D97-AF65-F5344CB8AC3E}">
        <p14:creationId xmlns:p14="http://schemas.microsoft.com/office/powerpoint/2010/main" val="1898312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4517E-265E-81D7-B0AB-5854FC5E4E31}"/>
              </a:ext>
            </a:extLst>
          </p:cNvPr>
          <p:cNvSpPr>
            <a:spLocks noGrp="1"/>
          </p:cNvSpPr>
          <p:nvPr>
            <p:ph type="title"/>
          </p:nvPr>
        </p:nvSpPr>
        <p:spPr>
          <a:xfrm>
            <a:off x="838200" y="365125"/>
            <a:ext cx="10515600" cy="612337"/>
          </a:xfrm>
        </p:spPr>
        <p:txBody>
          <a:bodyPr>
            <a:normAutofit fontScale="90000"/>
          </a:bodyPr>
          <a:lstStyle/>
          <a:p>
            <a:r>
              <a:rPr lang="en-US" dirty="0"/>
              <a:t>2. </a:t>
            </a:r>
            <a:r>
              <a:rPr lang="en-US" b="1" dirty="0"/>
              <a:t>Allocation of resources</a:t>
            </a:r>
          </a:p>
        </p:txBody>
      </p:sp>
      <p:sp>
        <p:nvSpPr>
          <p:cNvPr id="3" name="Content Placeholder 2">
            <a:extLst>
              <a:ext uri="{FF2B5EF4-FFF2-40B4-BE49-F238E27FC236}">
                <a16:creationId xmlns:a16="http://schemas.microsoft.com/office/drawing/2014/main" id="{EEDDC28D-809E-AD53-1D32-3EAC453A81E7}"/>
              </a:ext>
            </a:extLst>
          </p:cNvPr>
          <p:cNvSpPr>
            <a:spLocks noGrp="1"/>
          </p:cNvSpPr>
          <p:nvPr>
            <p:ph idx="1"/>
          </p:nvPr>
        </p:nvSpPr>
        <p:spPr>
          <a:xfrm>
            <a:off x="838200" y="977462"/>
            <a:ext cx="10515600" cy="5199501"/>
          </a:xfrm>
        </p:spPr>
        <p:txBody>
          <a:bodyPr/>
          <a:lstStyle/>
          <a:p>
            <a:r>
              <a:rPr lang="en-US" dirty="0"/>
              <a:t>Human wants are unlimited but the resources to fulfill those wants are limited . So the resources should be used appropriately.</a:t>
            </a:r>
          </a:p>
          <a:p>
            <a:r>
              <a:rPr lang="en-US" dirty="0"/>
              <a:t>Productive resource such as land, labor, capital </a:t>
            </a:r>
            <a:r>
              <a:rPr lang="en-US" dirty="0" err="1"/>
              <a:t>etc</a:t>
            </a:r>
            <a:r>
              <a:rPr lang="en-US" dirty="0"/>
              <a:t> are not adequately available to the producers. That means resources are scarce. </a:t>
            </a:r>
          </a:p>
          <a:p>
            <a:r>
              <a:rPr lang="en-US" dirty="0"/>
              <a:t>When we use the available resources for the production of one good, we should sacrifice the production of other good due to the scarcity of resources.</a:t>
            </a:r>
          </a:p>
          <a:p>
            <a:r>
              <a:rPr lang="en-US" dirty="0"/>
              <a:t>The scientific and appropriate utilization of scarce resources to meet the unlimited wants is known as allocation of resources.</a:t>
            </a:r>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361267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35941-167F-EB8F-E09C-B672F6A1A51B}"/>
              </a:ext>
            </a:extLst>
          </p:cNvPr>
          <p:cNvSpPr>
            <a:spLocks noGrp="1"/>
          </p:cNvSpPr>
          <p:nvPr>
            <p:ph type="title"/>
          </p:nvPr>
        </p:nvSpPr>
        <p:spPr>
          <a:xfrm>
            <a:off x="838200" y="365125"/>
            <a:ext cx="10515600" cy="1274489"/>
          </a:xfrm>
        </p:spPr>
        <p:txBody>
          <a:bodyPr>
            <a:normAutofit fontScale="90000"/>
          </a:bodyPr>
          <a:lstStyle/>
          <a:p>
            <a:r>
              <a:rPr lang="en-US" b="1" dirty="0"/>
              <a:t>Allocation of resources</a:t>
            </a:r>
            <a:br>
              <a:rPr lang="en-US" dirty="0"/>
            </a:br>
            <a:r>
              <a:rPr lang="en-US" dirty="0" err="1"/>
              <a:t>contd</a:t>
            </a:r>
            <a:r>
              <a:rPr lang="en-US" dirty="0"/>
              <a:t>….</a:t>
            </a:r>
          </a:p>
        </p:txBody>
      </p:sp>
      <p:sp>
        <p:nvSpPr>
          <p:cNvPr id="3" name="Content Placeholder 2">
            <a:extLst>
              <a:ext uri="{FF2B5EF4-FFF2-40B4-BE49-F238E27FC236}">
                <a16:creationId xmlns:a16="http://schemas.microsoft.com/office/drawing/2014/main" id="{E68E5EB8-93C2-2B7A-AEB1-6F68C4B08BE3}"/>
              </a:ext>
            </a:extLst>
          </p:cNvPr>
          <p:cNvSpPr>
            <a:spLocks noGrp="1"/>
          </p:cNvSpPr>
          <p:nvPr>
            <p:ph idx="1"/>
          </p:nvPr>
        </p:nvSpPr>
        <p:spPr>
          <a:xfrm>
            <a:off x="838200" y="1639614"/>
            <a:ext cx="10515600" cy="4537349"/>
          </a:xfrm>
        </p:spPr>
        <p:txBody>
          <a:bodyPr>
            <a:normAutofit fontScale="85000" lnSpcReduction="20000"/>
          </a:bodyPr>
          <a:lstStyle/>
          <a:p>
            <a:pPr marL="0" indent="0">
              <a:buNone/>
            </a:pPr>
            <a:r>
              <a:rPr lang="en-US" dirty="0"/>
              <a:t>          </a:t>
            </a:r>
            <a:r>
              <a:rPr lang="en-US" b="1" dirty="0"/>
              <a:t>Basic problems related to allocation of resources</a:t>
            </a:r>
          </a:p>
          <a:p>
            <a:pPr marL="514350" indent="-514350">
              <a:buAutoNum type="arabicPeriod"/>
            </a:pPr>
            <a:r>
              <a:rPr lang="en-US" b="1" dirty="0"/>
              <a:t>What to produce (problem of choice between the types of goods):</a:t>
            </a:r>
          </a:p>
          <a:p>
            <a:pPr marL="0" indent="0">
              <a:buNone/>
            </a:pPr>
            <a:r>
              <a:rPr lang="en-US" dirty="0"/>
              <a:t>The first problem related with resource allocation is “what types of goods are to be produced and by how much quantities?”. </a:t>
            </a:r>
          </a:p>
          <a:p>
            <a:pPr marL="0" indent="0">
              <a:buNone/>
            </a:pPr>
            <a:r>
              <a:rPr lang="en-US" dirty="0"/>
              <a:t>Due to the scarcity of resource, a nation can not produce all goods and services needed by a society. So a nation should choose from among various alternatives.</a:t>
            </a:r>
          </a:p>
          <a:p>
            <a:pPr marL="0" indent="0">
              <a:buNone/>
            </a:pPr>
            <a:r>
              <a:rPr lang="en-US" dirty="0"/>
              <a:t>For example, whether to produce consumer goods ( food items, clothes </a:t>
            </a:r>
            <a:r>
              <a:rPr lang="en-US" dirty="0" err="1"/>
              <a:t>etc</a:t>
            </a:r>
            <a:r>
              <a:rPr lang="en-US" dirty="0"/>
              <a:t>) or to produce capital goods ( machines, buildings for business, equipment, military goods </a:t>
            </a:r>
            <a:r>
              <a:rPr lang="en-US" dirty="0" err="1"/>
              <a:t>etc</a:t>
            </a:r>
            <a:r>
              <a:rPr lang="en-US" dirty="0"/>
              <a:t>) . </a:t>
            </a:r>
          </a:p>
          <a:p>
            <a:pPr marL="0" indent="0">
              <a:buNone/>
            </a:pPr>
            <a:r>
              <a:rPr lang="en-US" dirty="0"/>
              <a:t>The problem of what to produce and by how much quantities basically depends on the necessity of the people.</a:t>
            </a:r>
          </a:p>
          <a:p>
            <a:pPr marL="0" indent="0">
              <a:buNone/>
            </a:pPr>
            <a:endParaRPr lang="en-US" dirty="0"/>
          </a:p>
          <a:p>
            <a:pPr marL="0" indent="0">
              <a:buNone/>
            </a:pPr>
            <a:r>
              <a:rPr lang="en-US" b="1" dirty="0"/>
              <a:t>	</a:t>
            </a:r>
          </a:p>
        </p:txBody>
      </p:sp>
    </p:spTree>
    <p:extLst>
      <p:ext uri="{BB962C8B-B14F-4D97-AF65-F5344CB8AC3E}">
        <p14:creationId xmlns:p14="http://schemas.microsoft.com/office/powerpoint/2010/main" val="1090961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3BBA7-2A52-7B01-6836-FCEB0627381D}"/>
              </a:ext>
            </a:extLst>
          </p:cNvPr>
          <p:cNvSpPr>
            <a:spLocks noGrp="1"/>
          </p:cNvSpPr>
          <p:nvPr>
            <p:ph idx="1"/>
          </p:nvPr>
        </p:nvSpPr>
        <p:spPr>
          <a:xfrm>
            <a:off x="838200" y="339213"/>
            <a:ext cx="10515600" cy="5837750"/>
          </a:xfrm>
        </p:spPr>
        <p:txBody>
          <a:bodyPr/>
          <a:lstStyle/>
          <a:p>
            <a:pPr marL="0" indent="0">
              <a:buNone/>
            </a:pPr>
            <a:r>
              <a:rPr lang="en-US" dirty="0"/>
              <a:t>2</a:t>
            </a:r>
            <a:r>
              <a:rPr lang="en-US" b="1" dirty="0"/>
              <a:t>. How to produce (problem of choice between the method of production)</a:t>
            </a:r>
          </a:p>
          <a:p>
            <a:pPr marL="0" indent="0">
              <a:buNone/>
            </a:pPr>
            <a:r>
              <a:rPr lang="en-US" dirty="0"/>
              <a:t>The second problem related to the allocation of resources is concerned with the method of production.</a:t>
            </a:r>
          </a:p>
          <a:p>
            <a:pPr marL="0" indent="0">
              <a:buNone/>
            </a:pPr>
            <a:r>
              <a:rPr lang="en-US" dirty="0"/>
              <a:t>Whether to use Labor intensive technology or to use Capital intensive technology in order to produce goods and services.</a:t>
            </a:r>
          </a:p>
          <a:p>
            <a:pPr marL="0" indent="0">
              <a:buNone/>
            </a:pPr>
            <a:r>
              <a:rPr lang="en-US" dirty="0"/>
              <a:t>If labor intensive technology is used, it generates more employment opportunities and if capital intensive technology is used, it facilitates for rapid economic growth.</a:t>
            </a:r>
          </a:p>
          <a:p>
            <a:pPr marL="0" indent="0">
              <a:buNone/>
            </a:pPr>
            <a:r>
              <a:rPr lang="en-US" dirty="0"/>
              <a:t>The appropriate decision relating to the use of method of production depends upon the need and financial status of an economy.</a:t>
            </a:r>
          </a:p>
        </p:txBody>
      </p:sp>
    </p:spTree>
    <p:extLst>
      <p:ext uri="{BB962C8B-B14F-4D97-AF65-F5344CB8AC3E}">
        <p14:creationId xmlns:p14="http://schemas.microsoft.com/office/powerpoint/2010/main" val="3701073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23E2BB-B641-1629-03C4-9CCB9D38B5AB}"/>
              </a:ext>
            </a:extLst>
          </p:cNvPr>
          <p:cNvSpPr>
            <a:spLocks noGrp="1"/>
          </p:cNvSpPr>
          <p:nvPr>
            <p:ph idx="1"/>
          </p:nvPr>
        </p:nvSpPr>
        <p:spPr>
          <a:xfrm>
            <a:off x="838200" y="294968"/>
            <a:ext cx="10515600" cy="5881995"/>
          </a:xfrm>
        </p:spPr>
        <p:txBody>
          <a:bodyPr/>
          <a:lstStyle/>
          <a:p>
            <a:pPr marL="0" indent="0">
              <a:buNone/>
            </a:pPr>
            <a:r>
              <a:rPr lang="en-US" dirty="0"/>
              <a:t>3. </a:t>
            </a:r>
            <a:r>
              <a:rPr lang="en-US" b="1" dirty="0"/>
              <a:t>For whom to produce (problem of choice between the distribution of goods): </a:t>
            </a:r>
          </a:p>
          <a:p>
            <a:pPr marL="0" indent="0">
              <a:buNone/>
            </a:pPr>
            <a:r>
              <a:rPr lang="en-US" dirty="0"/>
              <a:t>Due to scarcity of resources, all wants of all the members of the nation can not be fulfilled at a time. </a:t>
            </a:r>
          </a:p>
          <a:p>
            <a:pPr marL="0" indent="0">
              <a:buNone/>
            </a:pPr>
            <a:r>
              <a:rPr lang="en-US" dirty="0"/>
              <a:t>So before producing goods and services, the targeted consumer group should be identified. That means, whether to produce goods for teenage groups or for old age groups. Similarly, whether to produce goods  to increase welfare of people or to making profit etc.</a:t>
            </a:r>
          </a:p>
          <a:p>
            <a:pPr marL="0" indent="0">
              <a:buNone/>
            </a:pPr>
            <a:r>
              <a:rPr lang="en-US" dirty="0"/>
              <a:t>However, meeting the basic requirements of all segments of population should be the main criteria of resource allocation.  </a:t>
            </a:r>
          </a:p>
        </p:txBody>
      </p:sp>
    </p:spTree>
    <p:extLst>
      <p:ext uri="{BB962C8B-B14F-4D97-AF65-F5344CB8AC3E}">
        <p14:creationId xmlns:p14="http://schemas.microsoft.com/office/powerpoint/2010/main" val="669998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E990A2-1B6F-DD3F-40A4-F1F426008B75}"/>
              </a:ext>
            </a:extLst>
          </p:cNvPr>
          <p:cNvSpPr>
            <a:spLocks noGrp="1"/>
          </p:cNvSpPr>
          <p:nvPr>
            <p:ph idx="1"/>
          </p:nvPr>
        </p:nvSpPr>
        <p:spPr>
          <a:xfrm>
            <a:off x="838200" y="191729"/>
            <a:ext cx="10515600" cy="5985234"/>
          </a:xfrm>
        </p:spPr>
        <p:txBody>
          <a:bodyPr/>
          <a:lstStyle/>
          <a:p>
            <a:pPr marL="0" indent="0">
              <a:buNone/>
            </a:pPr>
            <a:r>
              <a:rPr lang="en-US" dirty="0"/>
              <a:t>4. </a:t>
            </a:r>
            <a:r>
              <a:rPr lang="en-US" b="1" dirty="0"/>
              <a:t>Balanced sectoral development:</a:t>
            </a:r>
          </a:p>
          <a:p>
            <a:pPr marL="0" indent="0">
              <a:buNone/>
            </a:pPr>
            <a:r>
              <a:rPr lang="en-US" dirty="0"/>
              <a:t>While allocating the resources, a nation should give equal priority for all sectors and regions such as rural and urban sector, least developed and more developed regions </a:t>
            </a:r>
            <a:r>
              <a:rPr lang="en-US" dirty="0" err="1"/>
              <a:t>etc</a:t>
            </a:r>
            <a:r>
              <a:rPr lang="en-US" dirty="0"/>
              <a:t> .</a:t>
            </a:r>
          </a:p>
          <a:p>
            <a:pPr marL="0" indent="0">
              <a:buNone/>
            </a:pPr>
            <a:r>
              <a:rPr lang="en-US" dirty="0"/>
              <a:t>This ensures the balanced  and inclusive development of a nation.</a:t>
            </a:r>
          </a:p>
        </p:txBody>
      </p:sp>
    </p:spTree>
    <p:extLst>
      <p:ext uri="{BB962C8B-B14F-4D97-AF65-F5344CB8AC3E}">
        <p14:creationId xmlns:p14="http://schemas.microsoft.com/office/powerpoint/2010/main" val="1213918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E91261-0662-A34D-4334-2D07637127FB}"/>
              </a:ext>
            </a:extLst>
          </p:cNvPr>
          <p:cNvSpPr>
            <a:spLocks noGrp="1"/>
          </p:cNvSpPr>
          <p:nvPr>
            <p:ph idx="1"/>
          </p:nvPr>
        </p:nvSpPr>
        <p:spPr>
          <a:xfrm>
            <a:off x="838200" y="132735"/>
            <a:ext cx="10515600" cy="6044228"/>
          </a:xfrm>
        </p:spPr>
        <p:txBody>
          <a:bodyPr/>
          <a:lstStyle/>
          <a:p>
            <a:pPr marL="0" indent="0">
              <a:buNone/>
            </a:pPr>
            <a:r>
              <a:rPr lang="en-US" dirty="0"/>
              <a:t>                                  Opportunity Cost</a:t>
            </a:r>
          </a:p>
          <a:p>
            <a:pPr marL="0" indent="0">
              <a:buNone/>
            </a:pPr>
            <a:r>
              <a:rPr lang="en-US"/>
              <a:t>B   </a:t>
            </a:r>
            <a:endParaRPr lang="en-US" dirty="0"/>
          </a:p>
        </p:txBody>
      </p:sp>
    </p:spTree>
    <p:extLst>
      <p:ext uri="{BB962C8B-B14F-4D97-AF65-F5344CB8AC3E}">
        <p14:creationId xmlns:p14="http://schemas.microsoft.com/office/powerpoint/2010/main" val="3134311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776</Words>
  <Application>Microsoft Office PowerPoint</Application>
  <PresentationFormat>Widescreen</PresentationFormat>
  <Paragraphs>45</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1. Scarcity and choice</vt:lpstr>
      <vt:lpstr>scarcity</vt:lpstr>
      <vt:lpstr>Choice: scarcity of resource creates the problem of choice.</vt:lpstr>
      <vt:lpstr>2. Allocation of resources</vt:lpstr>
      <vt:lpstr>Allocation of resources contd….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12</cp:revision>
  <dcterms:created xsi:type="dcterms:W3CDTF">2025-06-19T11:06:17Z</dcterms:created>
  <dcterms:modified xsi:type="dcterms:W3CDTF">2026-06-11T23:26:40Z</dcterms:modified>
</cp:coreProperties>
</file>