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1" d="100"/>
          <a:sy n="61" d="100"/>
        </p:scale>
        <p:origin x="10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40C74-4282-0741-AC9D-37320CFFC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E1879C-AAF7-B906-090B-F79433130A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D10D2F-EA74-006F-0725-81E5AAC5D43B}"/>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A1421729-33E7-32C5-755C-160ADD84D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3AEBB-EFD0-AFAB-132F-9841AD8C31E4}"/>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41495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34DD-0A60-95C2-3DE9-49B5CD53B0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6E6EB6-F20B-F5F4-6DD2-AD68DE1C1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8FA3A-1165-E309-0CEC-5587F86298A0}"/>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EABF1497-85D2-BE61-564E-A0FF33A6A0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008388-5948-1A1C-3794-8BB522E270F4}"/>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954037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17023-70CB-3B70-0C73-18B88F463A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B7CB59-4996-FDAC-B380-9CCAAA3B27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855867-0B34-2451-0650-76E26C6B5E31}"/>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0F940133-0F79-2FD3-8EA4-E0FBD6E54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4B011C-60FC-0B9E-EB62-0512C1BE0646}"/>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1323960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1B37-2955-F7BD-C6BC-B5C03DF9B8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0E5D63-EFE7-DEB4-BC80-264D86F8F2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28253-1E97-C5A7-6B15-289ACC5CB74B}"/>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1C556B36-2272-3526-1133-D429C6539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BCA0F-8C75-F2A7-E733-A4148408A475}"/>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22630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F7FE7-51E2-423F-7A0B-E72D1193D3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D0DAFE-FD85-81B5-B6E5-CB7F1A610B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85EB4E-80D6-8A19-F34F-A449B23C1C95}"/>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FCB997AF-90FF-0925-0A00-441816D18F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57B61-8D15-C015-A02B-58EB4B72F1FC}"/>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2647525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2B7A1-621B-81B3-82A8-162274AF81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6E22D3-3DCF-B894-432A-B9A7CD9784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C0F7AB-93A8-6459-2359-C1E01BA031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AFC856-7CC7-2C99-2D47-2451F12F1FE1}"/>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6" name="Footer Placeholder 5">
            <a:extLst>
              <a:ext uri="{FF2B5EF4-FFF2-40B4-BE49-F238E27FC236}">
                <a16:creationId xmlns:a16="http://schemas.microsoft.com/office/drawing/2014/main" id="{2B2C067D-226B-3E56-8F97-4CE534072C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279FF-1160-BC82-16FC-45FA00C18ABE}"/>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158563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702E-7FA9-58F3-0171-08CEB7598A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E8CD2F-5628-BA94-3B82-59242E6DD7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AC496A-AB65-16B7-D5E8-33036EFDE4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424D62-DF02-E078-41B9-1306A6F09B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E282C9-5990-CBB2-28CF-BEEF8D0BA8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2AB7D4-C388-DB32-EB75-D1F24571041A}"/>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8" name="Footer Placeholder 7">
            <a:extLst>
              <a:ext uri="{FF2B5EF4-FFF2-40B4-BE49-F238E27FC236}">
                <a16:creationId xmlns:a16="http://schemas.microsoft.com/office/drawing/2014/main" id="{1BDAA003-F2A7-199B-409D-FE455844BB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B4617E-B842-7ED8-E0B7-DE7E2BCBDD92}"/>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66275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DE51A-2C4B-3139-126D-8ADD6C9CA0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DD1BAD-62E6-A172-152E-1A803ABC1D38}"/>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4" name="Footer Placeholder 3">
            <a:extLst>
              <a:ext uri="{FF2B5EF4-FFF2-40B4-BE49-F238E27FC236}">
                <a16:creationId xmlns:a16="http://schemas.microsoft.com/office/drawing/2014/main" id="{468D423C-9ACB-FDD5-7275-C27CFC03EB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D76FDE-BDAE-3BC8-7F5B-88657D807A1D}"/>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223297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6B9768-51B7-4D5B-00CD-B13CC6F36E68}"/>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3" name="Footer Placeholder 2">
            <a:extLst>
              <a:ext uri="{FF2B5EF4-FFF2-40B4-BE49-F238E27FC236}">
                <a16:creationId xmlns:a16="http://schemas.microsoft.com/office/drawing/2014/main" id="{A98FB5D2-DCAE-242C-5869-8D7235BF21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99747F-A2E6-10F1-07FD-EF5F824A5662}"/>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3788974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DC6E2-8847-1086-D611-10D00B98F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241DAE-0183-92E5-A586-B45EDAD3E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4C6E71-F213-46D8-82EF-90398B17B2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72EA7-AA37-5377-F5F6-1DC3C836B412}"/>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6" name="Footer Placeholder 5">
            <a:extLst>
              <a:ext uri="{FF2B5EF4-FFF2-40B4-BE49-F238E27FC236}">
                <a16:creationId xmlns:a16="http://schemas.microsoft.com/office/drawing/2014/main" id="{4F8687D8-46C6-8E71-C60D-C5C5834364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3BA155-D113-34F4-1A9D-F34F2615A9C7}"/>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245046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ABDC0-E693-E920-D61E-4F870FF223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BC5443-CE97-03E0-0E41-3993A52768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62811B-BF5F-6E3D-BF71-0C2A18F761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220696-8ADF-D2D7-7625-BFC4DBBFE9BB}"/>
              </a:ext>
            </a:extLst>
          </p:cNvPr>
          <p:cNvSpPr>
            <a:spLocks noGrp="1"/>
          </p:cNvSpPr>
          <p:nvPr>
            <p:ph type="dt" sz="half" idx="10"/>
          </p:nvPr>
        </p:nvSpPr>
        <p:spPr/>
        <p:txBody>
          <a:bodyPr/>
          <a:lstStyle/>
          <a:p>
            <a:fld id="{35ABC05F-8B36-4DBA-BA3A-7C93D82D0752}" type="datetimeFigureOut">
              <a:rPr lang="en-US" smtClean="0"/>
              <a:t>6/24/2026</a:t>
            </a:fld>
            <a:endParaRPr lang="en-US"/>
          </a:p>
        </p:txBody>
      </p:sp>
      <p:sp>
        <p:nvSpPr>
          <p:cNvPr id="6" name="Footer Placeholder 5">
            <a:extLst>
              <a:ext uri="{FF2B5EF4-FFF2-40B4-BE49-F238E27FC236}">
                <a16:creationId xmlns:a16="http://schemas.microsoft.com/office/drawing/2014/main" id="{38F450D1-034E-FA74-1905-6041300254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45366F-C732-5637-51F7-D3908E29C267}"/>
              </a:ext>
            </a:extLst>
          </p:cNvPr>
          <p:cNvSpPr>
            <a:spLocks noGrp="1"/>
          </p:cNvSpPr>
          <p:nvPr>
            <p:ph type="sldNum" sz="quarter" idx="12"/>
          </p:nvPr>
        </p:nvSpPr>
        <p:spPr/>
        <p:txBody>
          <a:bodyPr/>
          <a:lstStyle/>
          <a:p>
            <a:fld id="{60632CE1-F4BA-4A8B-8DFC-478A71DBBE27}" type="slidenum">
              <a:rPr lang="en-US" smtClean="0"/>
              <a:t>‹#›</a:t>
            </a:fld>
            <a:endParaRPr lang="en-US"/>
          </a:p>
        </p:txBody>
      </p:sp>
    </p:spTree>
    <p:extLst>
      <p:ext uri="{BB962C8B-B14F-4D97-AF65-F5344CB8AC3E}">
        <p14:creationId xmlns:p14="http://schemas.microsoft.com/office/powerpoint/2010/main" val="1394405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DC8FC1-1BEB-AB66-289E-945A043E9D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FCFA15-346B-22C1-FCAB-6C4F389AF3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FBF4B-33E0-FD64-A79B-CF084661A9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ABC05F-8B36-4DBA-BA3A-7C93D82D0752}" type="datetimeFigureOut">
              <a:rPr lang="en-US" smtClean="0"/>
              <a:t>6/24/2026</a:t>
            </a:fld>
            <a:endParaRPr lang="en-US"/>
          </a:p>
        </p:txBody>
      </p:sp>
      <p:sp>
        <p:nvSpPr>
          <p:cNvPr id="5" name="Footer Placeholder 4">
            <a:extLst>
              <a:ext uri="{FF2B5EF4-FFF2-40B4-BE49-F238E27FC236}">
                <a16:creationId xmlns:a16="http://schemas.microsoft.com/office/drawing/2014/main" id="{597DA447-B389-AB27-90F1-E2377C7A57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267EF2-5054-E988-4179-8812A540CB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32CE1-F4BA-4A8B-8DFC-478A71DBBE27}" type="slidenum">
              <a:rPr lang="en-US" smtClean="0"/>
              <a:t>‹#›</a:t>
            </a:fld>
            <a:endParaRPr lang="en-US"/>
          </a:p>
        </p:txBody>
      </p:sp>
    </p:spTree>
    <p:extLst>
      <p:ext uri="{BB962C8B-B14F-4D97-AF65-F5344CB8AC3E}">
        <p14:creationId xmlns:p14="http://schemas.microsoft.com/office/powerpoint/2010/main" val="258741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2838-254D-3F70-FBB7-9234EC9C279A}"/>
              </a:ext>
            </a:extLst>
          </p:cNvPr>
          <p:cNvSpPr>
            <a:spLocks noGrp="1"/>
          </p:cNvSpPr>
          <p:nvPr>
            <p:ph type="title"/>
          </p:nvPr>
        </p:nvSpPr>
        <p:spPr>
          <a:xfrm>
            <a:off x="838200" y="365125"/>
            <a:ext cx="10515600" cy="475533"/>
          </a:xfrm>
        </p:spPr>
        <p:txBody>
          <a:bodyPr>
            <a:normAutofit fontScale="90000"/>
          </a:bodyPr>
          <a:lstStyle/>
          <a:p>
            <a:r>
              <a:rPr lang="en-US" dirty="0"/>
              <a:t>Market Economy</a:t>
            </a:r>
          </a:p>
        </p:txBody>
      </p:sp>
      <p:sp>
        <p:nvSpPr>
          <p:cNvPr id="3" name="Content Placeholder 2">
            <a:extLst>
              <a:ext uri="{FF2B5EF4-FFF2-40B4-BE49-F238E27FC236}">
                <a16:creationId xmlns:a16="http://schemas.microsoft.com/office/drawing/2014/main" id="{B0F50474-1BF4-35F9-69F9-62D97FCAD13B}"/>
              </a:ext>
            </a:extLst>
          </p:cNvPr>
          <p:cNvSpPr>
            <a:spLocks noGrp="1"/>
          </p:cNvSpPr>
          <p:nvPr>
            <p:ph idx="1"/>
          </p:nvPr>
        </p:nvSpPr>
        <p:spPr>
          <a:xfrm>
            <a:off x="838200" y="840658"/>
            <a:ext cx="10515600" cy="5891218"/>
          </a:xfrm>
        </p:spPr>
        <p:txBody>
          <a:bodyPr/>
          <a:lstStyle/>
          <a:p>
            <a:r>
              <a:rPr lang="en-US" dirty="0"/>
              <a:t>It is also called capitalist economy, open economy or free enterprise economy.</a:t>
            </a:r>
          </a:p>
          <a:p>
            <a:r>
              <a:rPr lang="en-US" dirty="0"/>
              <a:t>In market economy, all economic activities such as production, consumption, distribution, exchange </a:t>
            </a:r>
            <a:r>
              <a:rPr lang="en-US" dirty="0" err="1"/>
              <a:t>etc</a:t>
            </a:r>
            <a:r>
              <a:rPr lang="en-US" dirty="0"/>
              <a:t> are organized and carried out by private sectors. </a:t>
            </a:r>
          </a:p>
          <a:p>
            <a:r>
              <a:rPr lang="en-US" dirty="0"/>
              <a:t>Example: USA, Australia, Singapore etc.</a:t>
            </a:r>
          </a:p>
          <a:p>
            <a:pPr marL="0" indent="0">
              <a:buNone/>
            </a:pPr>
            <a:r>
              <a:rPr lang="en-US" dirty="0"/>
              <a:t>Features of market economy:</a:t>
            </a:r>
          </a:p>
          <a:p>
            <a:pPr marL="514350" indent="-514350">
              <a:buFont typeface="+mj-lt"/>
              <a:buAutoNum type="arabicPeriod"/>
            </a:pPr>
            <a:r>
              <a:rPr lang="en-US" dirty="0"/>
              <a:t>Economic activities are carried out by private sector: the major economic activities such as production, consumption, distribution and exchange of goods and services are carried out by private sectors. The major economic decisions relating to what to produce, how to produce and for whom to produce are decided by private sectors.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232312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27A9AE-466B-B6D3-7E97-B4240FE21CD8}"/>
              </a:ext>
            </a:extLst>
          </p:cNvPr>
          <p:cNvSpPr>
            <a:spLocks noGrp="1"/>
          </p:cNvSpPr>
          <p:nvPr>
            <p:ph idx="1"/>
          </p:nvPr>
        </p:nvSpPr>
        <p:spPr>
          <a:xfrm>
            <a:off x="838200" y="176981"/>
            <a:ext cx="10515600" cy="5999982"/>
          </a:xfrm>
        </p:spPr>
        <p:txBody>
          <a:bodyPr/>
          <a:lstStyle/>
          <a:p>
            <a:pPr marL="0" indent="0">
              <a:buNone/>
            </a:pPr>
            <a:r>
              <a:rPr lang="en-US" dirty="0"/>
              <a:t>2. </a:t>
            </a:r>
            <a:r>
              <a:rPr lang="en-US" b="1" dirty="0"/>
              <a:t>Existence of market mechanism</a:t>
            </a:r>
            <a:r>
              <a:rPr lang="en-US" dirty="0"/>
              <a:t>: In a market economy there is the presence of market mechanism. Equilibrium price and quantity of goods and services are determined by market forces </a:t>
            </a:r>
            <a:r>
              <a:rPr lang="en-US" dirty="0" err="1"/>
              <a:t>i.e</a:t>
            </a:r>
            <a:r>
              <a:rPr lang="en-US" dirty="0"/>
              <a:t>, demand for and supply of goods and services.</a:t>
            </a:r>
          </a:p>
          <a:p>
            <a:pPr marL="0" indent="0">
              <a:buNone/>
            </a:pPr>
            <a:r>
              <a:rPr lang="en-US" dirty="0"/>
              <a:t>3. </a:t>
            </a:r>
            <a:r>
              <a:rPr lang="en-US" b="1" dirty="0"/>
              <a:t>consumer’s sovereignty (right): I</a:t>
            </a:r>
            <a:r>
              <a:rPr lang="en-US" dirty="0"/>
              <a:t>n market economy, consumers are free to allocate their income into consumption and saving. In addition to this, they are free to purchase their desired amount of goods and services at the price determined in the market.</a:t>
            </a:r>
          </a:p>
          <a:p>
            <a:pPr marL="0" indent="0">
              <a:buNone/>
            </a:pPr>
            <a:r>
              <a:rPr lang="en-US" dirty="0"/>
              <a:t>4. </a:t>
            </a:r>
            <a:r>
              <a:rPr lang="en-US" b="1" dirty="0"/>
              <a:t>Limited role of government: </a:t>
            </a:r>
            <a:r>
              <a:rPr lang="en-US" dirty="0"/>
              <a:t>There is no government intervention in the market. Government functions as a facilitator. The role of government is to manage public utilities, maintain law and order and secure peace and security.</a:t>
            </a:r>
          </a:p>
        </p:txBody>
      </p:sp>
    </p:spTree>
    <p:extLst>
      <p:ext uri="{BB962C8B-B14F-4D97-AF65-F5344CB8AC3E}">
        <p14:creationId xmlns:p14="http://schemas.microsoft.com/office/powerpoint/2010/main" val="3301245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9061DA-09A7-0CC6-D3CF-401E7B875B70}"/>
              </a:ext>
            </a:extLst>
          </p:cNvPr>
          <p:cNvSpPr>
            <a:spLocks noGrp="1"/>
          </p:cNvSpPr>
          <p:nvPr>
            <p:ph idx="1"/>
          </p:nvPr>
        </p:nvSpPr>
        <p:spPr>
          <a:xfrm>
            <a:off x="838200" y="221226"/>
            <a:ext cx="10515600" cy="5955737"/>
          </a:xfrm>
        </p:spPr>
        <p:txBody>
          <a:bodyPr/>
          <a:lstStyle/>
          <a:p>
            <a:pPr marL="0" indent="0">
              <a:buNone/>
            </a:pPr>
            <a:r>
              <a:rPr lang="en-US" dirty="0"/>
              <a:t>5. </a:t>
            </a:r>
            <a:r>
              <a:rPr lang="en-US" b="1" dirty="0"/>
              <a:t>Right of private poverty</a:t>
            </a:r>
            <a:r>
              <a:rPr lang="en-US" dirty="0"/>
              <a:t>: In a market economy, individuals have a sole right to organize their economic activities, earn income and accumulate wealth in the form of cash, land, share etc. so all economic agents have a right of their private property.</a:t>
            </a:r>
          </a:p>
          <a:p>
            <a:pPr marL="0" indent="0">
              <a:buNone/>
            </a:pPr>
            <a:r>
              <a:rPr lang="en-US" dirty="0"/>
              <a:t>6. </a:t>
            </a:r>
            <a:r>
              <a:rPr lang="en-US" b="1" dirty="0"/>
              <a:t>self-interest</a:t>
            </a:r>
            <a:r>
              <a:rPr lang="en-US" dirty="0"/>
              <a:t>: Individuals are motivated by their self interest. They engage in economic activities that seem best for them.</a:t>
            </a:r>
          </a:p>
          <a:p>
            <a:pPr marL="0" indent="0">
              <a:buNone/>
            </a:pPr>
            <a:r>
              <a:rPr lang="en-US" dirty="0"/>
              <a:t>7. </a:t>
            </a:r>
            <a:r>
              <a:rPr lang="en-US" b="1" dirty="0"/>
              <a:t>No private monopoly: </a:t>
            </a:r>
            <a:r>
              <a:rPr lang="en-US" dirty="0"/>
              <a:t>monopoly refers to single seller who have control over price of a product that he sells. But in market economy, an individual firm can not control the price and output. Equilibrium price and output is determined by market forces itself.</a:t>
            </a:r>
          </a:p>
          <a:p>
            <a:pPr marL="0" indent="0">
              <a:buNone/>
            </a:pPr>
            <a:r>
              <a:rPr lang="en-US" dirty="0"/>
              <a:t>8. </a:t>
            </a:r>
            <a:r>
              <a:rPr lang="en-US" b="1" dirty="0"/>
              <a:t>Profit motive</a:t>
            </a:r>
            <a:r>
              <a:rPr lang="en-US" dirty="0"/>
              <a:t>: private sectors organize the economic activities to earn more and more profit.</a:t>
            </a:r>
          </a:p>
        </p:txBody>
      </p:sp>
    </p:spTree>
    <p:extLst>
      <p:ext uri="{BB962C8B-B14F-4D97-AF65-F5344CB8AC3E}">
        <p14:creationId xmlns:p14="http://schemas.microsoft.com/office/powerpoint/2010/main" val="2622377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71AC9-069E-4B6C-3B5C-52CADE0E7ACF}"/>
              </a:ext>
            </a:extLst>
          </p:cNvPr>
          <p:cNvSpPr>
            <a:spLocks noGrp="1"/>
          </p:cNvSpPr>
          <p:nvPr>
            <p:ph type="title"/>
          </p:nvPr>
        </p:nvSpPr>
        <p:spPr>
          <a:xfrm>
            <a:off x="838200" y="365126"/>
            <a:ext cx="10515600" cy="667262"/>
          </a:xfrm>
        </p:spPr>
        <p:txBody>
          <a:bodyPr>
            <a:normAutofit fontScale="90000"/>
          </a:bodyPr>
          <a:lstStyle/>
          <a:p>
            <a:r>
              <a:rPr lang="en-US" dirty="0"/>
              <a:t>Advantages of market economy</a:t>
            </a:r>
          </a:p>
        </p:txBody>
      </p:sp>
      <p:sp>
        <p:nvSpPr>
          <p:cNvPr id="3" name="Content Placeholder 2">
            <a:extLst>
              <a:ext uri="{FF2B5EF4-FFF2-40B4-BE49-F238E27FC236}">
                <a16:creationId xmlns:a16="http://schemas.microsoft.com/office/drawing/2014/main" id="{94A9ECBA-587A-92AD-526E-B36878BFBCFD}"/>
              </a:ext>
            </a:extLst>
          </p:cNvPr>
          <p:cNvSpPr>
            <a:spLocks noGrp="1"/>
          </p:cNvSpPr>
          <p:nvPr>
            <p:ph idx="1"/>
          </p:nvPr>
        </p:nvSpPr>
        <p:spPr>
          <a:xfrm>
            <a:off x="838200" y="1224116"/>
            <a:ext cx="10515600" cy="4952847"/>
          </a:xfrm>
        </p:spPr>
        <p:txBody>
          <a:bodyPr/>
          <a:lstStyle/>
          <a:p>
            <a:pPr marL="514350" indent="-514350">
              <a:buFont typeface="+mj-lt"/>
              <a:buAutoNum type="arabicPeriod"/>
            </a:pPr>
            <a:r>
              <a:rPr lang="en-US" dirty="0"/>
              <a:t>Freedom for consumers</a:t>
            </a:r>
          </a:p>
          <a:p>
            <a:pPr marL="514350" indent="-514350">
              <a:buFont typeface="+mj-lt"/>
              <a:buAutoNum type="arabicPeriod"/>
            </a:pPr>
            <a:r>
              <a:rPr lang="en-US" dirty="0"/>
              <a:t>Mobility of factors of production</a:t>
            </a:r>
          </a:p>
          <a:p>
            <a:pPr marL="514350" indent="-514350">
              <a:buFont typeface="+mj-lt"/>
              <a:buAutoNum type="arabicPeriod"/>
            </a:pPr>
            <a:r>
              <a:rPr lang="en-US" dirty="0"/>
              <a:t>Efficient allocation of resources</a:t>
            </a:r>
          </a:p>
          <a:p>
            <a:pPr marL="514350" indent="-514350">
              <a:buFont typeface="+mj-lt"/>
              <a:buAutoNum type="arabicPeriod"/>
            </a:pPr>
            <a:r>
              <a:rPr lang="en-US" dirty="0"/>
              <a:t>Perfect competition in product and factor market</a:t>
            </a:r>
          </a:p>
          <a:p>
            <a:pPr marL="514350" indent="-514350">
              <a:buFont typeface="+mj-lt"/>
              <a:buAutoNum type="arabicPeriod"/>
            </a:pPr>
            <a:r>
              <a:rPr lang="en-US" dirty="0"/>
              <a:t>Possibility of technological innovation</a:t>
            </a:r>
          </a:p>
        </p:txBody>
      </p:sp>
    </p:spTree>
    <p:extLst>
      <p:ext uri="{BB962C8B-B14F-4D97-AF65-F5344CB8AC3E}">
        <p14:creationId xmlns:p14="http://schemas.microsoft.com/office/powerpoint/2010/main" val="3605438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C7033-C069-4ADC-9000-46D1EBB23727}"/>
              </a:ext>
            </a:extLst>
          </p:cNvPr>
          <p:cNvSpPr>
            <a:spLocks noGrp="1"/>
          </p:cNvSpPr>
          <p:nvPr>
            <p:ph type="title"/>
          </p:nvPr>
        </p:nvSpPr>
        <p:spPr>
          <a:xfrm>
            <a:off x="838200" y="365125"/>
            <a:ext cx="10515600" cy="623017"/>
          </a:xfrm>
        </p:spPr>
        <p:txBody>
          <a:bodyPr>
            <a:normAutofit fontScale="90000"/>
          </a:bodyPr>
          <a:lstStyle/>
          <a:p>
            <a:r>
              <a:rPr lang="en-US" dirty="0"/>
              <a:t>Disadvantage of market economy</a:t>
            </a:r>
          </a:p>
        </p:txBody>
      </p:sp>
      <p:sp>
        <p:nvSpPr>
          <p:cNvPr id="3" name="Content Placeholder 2">
            <a:extLst>
              <a:ext uri="{FF2B5EF4-FFF2-40B4-BE49-F238E27FC236}">
                <a16:creationId xmlns:a16="http://schemas.microsoft.com/office/drawing/2014/main" id="{FBBC3D96-72B6-C7E8-9E44-33B381016B98}"/>
              </a:ext>
            </a:extLst>
          </p:cNvPr>
          <p:cNvSpPr>
            <a:spLocks noGrp="1"/>
          </p:cNvSpPr>
          <p:nvPr>
            <p:ph idx="1"/>
          </p:nvPr>
        </p:nvSpPr>
        <p:spPr>
          <a:xfrm>
            <a:off x="838200" y="988142"/>
            <a:ext cx="10515600" cy="5188821"/>
          </a:xfrm>
        </p:spPr>
        <p:txBody>
          <a:bodyPr/>
          <a:lstStyle/>
          <a:p>
            <a:pPr marL="514350" indent="-514350">
              <a:buFont typeface="+mj-lt"/>
              <a:buAutoNum type="arabicPeriod"/>
            </a:pPr>
            <a:r>
              <a:rPr lang="en-US" dirty="0"/>
              <a:t>Creates economic inequality</a:t>
            </a:r>
          </a:p>
          <a:p>
            <a:pPr marL="514350" indent="-514350">
              <a:buFont typeface="+mj-lt"/>
              <a:buAutoNum type="arabicPeriod"/>
            </a:pPr>
            <a:r>
              <a:rPr lang="en-US" dirty="0"/>
              <a:t>Private sector domination</a:t>
            </a:r>
          </a:p>
          <a:p>
            <a:pPr marL="514350" indent="-514350">
              <a:buFont typeface="+mj-lt"/>
              <a:buAutoNum type="arabicPeriod"/>
            </a:pPr>
            <a:r>
              <a:rPr lang="en-US" dirty="0"/>
              <a:t>Capital outflow</a:t>
            </a:r>
          </a:p>
          <a:p>
            <a:pPr marL="514350" indent="-514350">
              <a:buFont typeface="+mj-lt"/>
              <a:buAutoNum type="arabicPeriod"/>
            </a:pPr>
            <a:r>
              <a:rPr lang="en-US" dirty="0"/>
              <a:t>Profit motive rather than welfare motive</a:t>
            </a:r>
          </a:p>
          <a:p>
            <a:pPr marL="514350" indent="-514350">
              <a:buFont typeface="+mj-lt"/>
              <a:buAutoNum type="arabicPeriod"/>
            </a:pPr>
            <a:r>
              <a:rPr lang="en-US" dirty="0"/>
              <a:t>Possibility of illegal trade</a:t>
            </a:r>
          </a:p>
          <a:p>
            <a:pPr marL="514350" indent="-514350">
              <a:buFont typeface="+mj-lt"/>
              <a:buAutoNum type="arabicPeriod"/>
            </a:pPr>
            <a:endParaRPr lang="en-US" dirty="0"/>
          </a:p>
        </p:txBody>
      </p:sp>
    </p:spTree>
    <p:extLst>
      <p:ext uri="{BB962C8B-B14F-4D97-AF65-F5344CB8AC3E}">
        <p14:creationId xmlns:p14="http://schemas.microsoft.com/office/powerpoint/2010/main" val="3082297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439</Words>
  <Application>Microsoft Office PowerPoint</Application>
  <PresentationFormat>Widescreen</PresentationFormat>
  <Paragraphs>25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Market Economy</vt:lpstr>
      <vt:lpstr>PowerPoint Presentation</vt:lpstr>
      <vt:lpstr>PowerPoint Presentation</vt:lpstr>
      <vt:lpstr>Advantages of market economy</vt:lpstr>
      <vt:lpstr>Disadvantage of market economy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17</cp:revision>
  <dcterms:created xsi:type="dcterms:W3CDTF">2025-06-26T14:25:03Z</dcterms:created>
  <dcterms:modified xsi:type="dcterms:W3CDTF">2026-06-24T11:00:54Z</dcterms:modified>
</cp:coreProperties>
</file>