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54100-7231-C176-8156-F9441431AE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C6A349-53BF-F945-A9F9-C58069572D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47573F-246F-CC13-F837-838DBE6B9CAA}"/>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5" name="Footer Placeholder 4">
            <a:extLst>
              <a:ext uri="{FF2B5EF4-FFF2-40B4-BE49-F238E27FC236}">
                <a16:creationId xmlns:a16="http://schemas.microsoft.com/office/drawing/2014/main" id="{29E61DB1-EEBE-87E4-714A-0C2ABBF5D3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72AB8E-0435-2678-A7B1-A0F11058C025}"/>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3711979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DAD0F-B478-3A38-551F-037F0F5A87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BD31A23-62BC-3946-A8E1-B42F35E213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A19EF5-FAD1-9719-3B62-D36A8711DB99}"/>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5" name="Footer Placeholder 4">
            <a:extLst>
              <a:ext uri="{FF2B5EF4-FFF2-40B4-BE49-F238E27FC236}">
                <a16:creationId xmlns:a16="http://schemas.microsoft.com/office/drawing/2014/main" id="{B8B223CA-1D55-B5C5-E645-472D127C43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A59B68-B914-5FB4-3EF8-C1548A278A98}"/>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160413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52F751-0BF1-D219-9FE8-861C580A1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716C27-8B4F-077D-DFFE-1127EB6B6D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2F17F0-FDC0-D6AE-9E4C-B10E0F91CF3A}"/>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5" name="Footer Placeholder 4">
            <a:extLst>
              <a:ext uri="{FF2B5EF4-FFF2-40B4-BE49-F238E27FC236}">
                <a16:creationId xmlns:a16="http://schemas.microsoft.com/office/drawing/2014/main" id="{C8CD48EE-1425-CAA3-2C71-0F5F782396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0E84CE-2E7C-77A9-A216-6370530ACAB0}"/>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2617498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49D7E-8AA6-AE13-27B2-3CD7371698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181C17-B4FC-8165-D0F5-2432D8A1A2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EC0FD4-E9A1-E543-BF1B-5C485D653651}"/>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5" name="Footer Placeholder 4">
            <a:extLst>
              <a:ext uri="{FF2B5EF4-FFF2-40B4-BE49-F238E27FC236}">
                <a16:creationId xmlns:a16="http://schemas.microsoft.com/office/drawing/2014/main" id="{82FAB41E-968F-C4E5-897C-CBF8D5614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E5EE3D-78FD-FCA8-6068-BC2A20FF6789}"/>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3095786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2F512-BF08-D462-C6FC-50A421EE1A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0EB563-538B-6CB2-0066-5A32A0B23C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022CFF-FE0B-B923-BC58-67580F558399}"/>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5" name="Footer Placeholder 4">
            <a:extLst>
              <a:ext uri="{FF2B5EF4-FFF2-40B4-BE49-F238E27FC236}">
                <a16:creationId xmlns:a16="http://schemas.microsoft.com/office/drawing/2014/main" id="{44082BE9-7440-F302-527E-5850C67194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CB7F51-FE7E-5994-EF9E-F9A7CC7B6433}"/>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262656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F6A76-E683-5C0E-DBCC-AE1D55DC67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FCC467-F4A5-76D2-204D-6877EA9FC9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C60472-AFE9-108B-EF64-98678C3C5B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AF003B-9FE3-3D07-8767-FF00A0BC5A82}"/>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6" name="Footer Placeholder 5">
            <a:extLst>
              <a:ext uri="{FF2B5EF4-FFF2-40B4-BE49-F238E27FC236}">
                <a16:creationId xmlns:a16="http://schemas.microsoft.com/office/drawing/2014/main" id="{24B63392-D2AC-8363-31E6-65C97A93B4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4BEE8D-983B-EC81-F7C7-EA501F516034}"/>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4121750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58CC5-EEC1-53CA-734D-4DFE772F5D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3C0E3DF-7FDF-D20F-F29B-3BF91FD0D1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C1E1C2-A050-A9C5-4597-12E8310D83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999044-1CBD-E867-CD2F-D719DB17E0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FDDF30-7C2D-45C1-8E29-5E06A5432B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A3DF80-587C-81A6-A697-01261708413C}"/>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8" name="Footer Placeholder 7">
            <a:extLst>
              <a:ext uri="{FF2B5EF4-FFF2-40B4-BE49-F238E27FC236}">
                <a16:creationId xmlns:a16="http://schemas.microsoft.com/office/drawing/2014/main" id="{A900AEF8-7C69-9E4A-A0CB-87BCC34C8F0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299C03-B033-708B-F967-1E0BD60B3516}"/>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2999602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FF1AB-86B9-4164-6495-29F8993304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11E12EB-2572-E173-C6B3-7A2151191680}"/>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4" name="Footer Placeholder 3">
            <a:extLst>
              <a:ext uri="{FF2B5EF4-FFF2-40B4-BE49-F238E27FC236}">
                <a16:creationId xmlns:a16="http://schemas.microsoft.com/office/drawing/2014/main" id="{851F879B-83B8-5D69-D325-126B8026C9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B9FB3F-596C-2F58-A301-7A74B0743789}"/>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1152154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192F90-BAF4-34A1-91FE-C14179A95D40}"/>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3" name="Footer Placeholder 2">
            <a:extLst>
              <a:ext uri="{FF2B5EF4-FFF2-40B4-BE49-F238E27FC236}">
                <a16:creationId xmlns:a16="http://schemas.microsoft.com/office/drawing/2014/main" id="{CF9F339C-3E23-8F71-0E10-FF46955F58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3DE251-A0A4-3677-4521-A34247D4F052}"/>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1628286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5A7C4-2FC6-26B5-4D74-CF5C71110E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C273DA-09E0-60C9-BF98-0B25F01130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5420A4-6F87-6F64-8859-9D51D83DB8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04986D-825F-DCCD-9C75-03DEEC4A8379}"/>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6" name="Footer Placeholder 5">
            <a:extLst>
              <a:ext uri="{FF2B5EF4-FFF2-40B4-BE49-F238E27FC236}">
                <a16:creationId xmlns:a16="http://schemas.microsoft.com/office/drawing/2014/main" id="{92FBDEED-CEB4-924F-3569-539DC7822C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6D63EC-9763-6ED3-8DF9-3AB1DC797A13}"/>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546636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5571D-8343-250B-12B8-44FFD63B17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F6AFF9-5778-5459-9D55-C175F1F96D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0C8BA1-AA12-9EB8-4009-97D838C192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42B749-F7BE-DACF-59F4-BC97F8C80916}"/>
              </a:ext>
            </a:extLst>
          </p:cNvPr>
          <p:cNvSpPr>
            <a:spLocks noGrp="1"/>
          </p:cNvSpPr>
          <p:nvPr>
            <p:ph type="dt" sz="half" idx="10"/>
          </p:nvPr>
        </p:nvSpPr>
        <p:spPr/>
        <p:txBody>
          <a:bodyPr/>
          <a:lstStyle/>
          <a:p>
            <a:fld id="{5A90E5D0-A40E-491D-AD00-EC6A313AE3FD}" type="datetimeFigureOut">
              <a:rPr lang="en-US" smtClean="0"/>
              <a:t>6/25/2025</a:t>
            </a:fld>
            <a:endParaRPr lang="en-US"/>
          </a:p>
        </p:txBody>
      </p:sp>
      <p:sp>
        <p:nvSpPr>
          <p:cNvPr id="6" name="Footer Placeholder 5">
            <a:extLst>
              <a:ext uri="{FF2B5EF4-FFF2-40B4-BE49-F238E27FC236}">
                <a16:creationId xmlns:a16="http://schemas.microsoft.com/office/drawing/2014/main" id="{BA1AC04C-32B1-1E10-4045-64E99B32A9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40069D-65AC-9BA2-53CD-A7EBF93F6407}"/>
              </a:ext>
            </a:extLst>
          </p:cNvPr>
          <p:cNvSpPr>
            <a:spLocks noGrp="1"/>
          </p:cNvSpPr>
          <p:nvPr>
            <p:ph type="sldNum" sz="quarter" idx="12"/>
          </p:nvPr>
        </p:nvSpPr>
        <p:spPr/>
        <p:txBody>
          <a:bodyPr/>
          <a:lstStyle/>
          <a:p>
            <a:fld id="{925F8D48-278B-49F4-B030-DF4D85EBBFE6}" type="slidenum">
              <a:rPr lang="en-US" smtClean="0"/>
              <a:t>‹#›</a:t>
            </a:fld>
            <a:endParaRPr lang="en-US"/>
          </a:p>
        </p:txBody>
      </p:sp>
    </p:spTree>
    <p:extLst>
      <p:ext uri="{BB962C8B-B14F-4D97-AF65-F5344CB8AC3E}">
        <p14:creationId xmlns:p14="http://schemas.microsoft.com/office/powerpoint/2010/main" val="102538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58289E-21A4-45A7-4842-822C822FA7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273533-805D-E150-15CA-27E2B57F45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8EFB23-F03F-C81E-FD05-100240E1CF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90E5D0-A40E-491D-AD00-EC6A313AE3FD}" type="datetimeFigureOut">
              <a:rPr lang="en-US" smtClean="0"/>
              <a:t>6/25/2025</a:t>
            </a:fld>
            <a:endParaRPr lang="en-US"/>
          </a:p>
        </p:txBody>
      </p:sp>
      <p:sp>
        <p:nvSpPr>
          <p:cNvPr id="5" name="Footer Placeholder 4">
            <a:extLst>
              <a:ext uri="{FF2B5EF4-FFF2-40B4-BE49-F238E27FC236}">
                <a16:creationId xmlns:a16="http://schemas.microsoft.com/office/drawing/2014/main" id="{C73931AB-7017-AEA1-55AB-F6B03AD4E8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524E88-511D-46BF-297A-9C6ACE4061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5F8D48-278B-49F4-B030-DF4D85EBBFE6}" type="slidenum">
              <a:rPr lang="en-US" smtClean="0"/>
              <a:t>‹#›</a:t>
            </a:fld>
            <a:endParaRPr lang="en-US"/>
          </a:p>
        </p:txBody>
      </p:sp>
    </p:spTree>
    <p:extLst>
      <p:ext uri="{BB962C8B-B14F-4D97-AF65-F5344CB8AC3E}">
        <p14:creationId xmlns:p14="http://schemas.microsoft.com/office/powerpoint/2010/main" val="3468014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D0F4D-5572-F391-74B4-D03D0254EAAD}"/>
              </a:ext>
            </a:extLst>
          </p:cNvPr>
          <p:cNvSpPr>
            <a:spLocks noGrp="1"/>
          </p:cNvSpPr>
          <p:nvPr>
            <p:ph type="title"/>
          </p:nvPr>
        </p:nvSpPr>
        <p:spPr>
          <a:xfrm>
            <a:off x="838200" y="365125"/>
            <a:ext cx="10515600" cy="533509"/>
          </a:xfrm>
        </p:spPr>
        <p:txBody>
          <a:bodyPr>
            <a:normAutofit fontScale="90000"/>
          </a:bodyPr>
          <a:lstStyle/>
          <a:p>
            <a:r>
              <a:rPr lang="en-US" b="1" dirty="0"/>
              <a:t>                       Division of </a:t>
            </a:r>
            <a:r>
              <a:rPr lang="en-US" b="1" dirty="0" err="1"/>
              <a:t>Labour</a:t>
            </a:r>
            <a:r>
              <a:rPr lang="en-US" b="1" dirty="0"/>
              <a:t> </a:t>
            </a:r>
          </a:p>
        </p:txBody>
      </p:sp>
      <p:sp>
        <p:nvSpPr>
          <p:cNvPr id="3" name="Content Placeholder 2">
            <a:extLst>
              <a:ext uri="{FF2B5EF4-FFF2-40B4-BE49-F238E27FC236}">
                <a16:creationId xmlns:a16="http://schemas.microsoft.com/office/drawing/2014/main" id="{F31E79C5-9BE1-CA29-9B59-466245731902}"/>
              </a:ext>
            </a:extLst>
          </p:cNvPr>
          <p:cNvSpPr>
            <a:spLocks noGrp="1"/>
          </p:cNvSpPr>
          <p:nvPr>
            <p:ph idx="1"/>
          </p:nvPr>
        </p:nvSpPr>
        <p:spPr>
          <a:xfrm>
            <a:off x="838200" y="898634"/>
            <a:ext cx="10515600" cy="5278329"/>
          </a:xfrm>
        </p:spPr>
        <p:txBody>
          <a:bodyPr/>
          <a:lstStyle/>
          <a:p>
            <a:r>
              <a:rPr lang="en-US" dirty="0"/>
              <a:t>What is division of </a:t>
            </a:r>
            <a:r>
              <a:rPr lang="en-US" dirty="0" err="1"/>
              <a:t>labour</a:t>
            </a:r>
            <a:r>
              <a:rPr lang="en-US" dirty="0"/>
              <a:t>?</a:t>
            </a:r>
          </a:p>
          <a:p>
            <a:pPr lvl="0"/>
            <a:r>
              <a:rPr lang="en-US" dirty="0"/>
              <a:t>Dividing a whole work into different units and sub-units according to the skills, knowledge, expertise, experience of the </a:t>
            </a:r>
            <a:r>
              <a:rPr lang="en-US" dirty="0" err="1"/>
              <a:t>labourer</a:t>
            </a:r>
            <a:r>
              <a:rPr lang="en-US" dirty="0"/>
              <a:t>/worker is called division of </a:t>
            </a:r>
            <a:r>
              <a:rPr lang="en-US" dirty="0" err="1"/>
              <a:t>labour</a:t>
            </a:r>
            <a:r>
              <a:rPr lang="en-US" dirty="0"/>
              <a:t>.</a:t>
            </a:r>
          </a:p>
          <a:p>
            <a:pPr lvl="0"/>
            <a:r>
              <a:rPr lang="en-US" dirty="0"/>
              <a:t> Division of </a:t>
            </a:r>
            <a:r>
              <a:rPr lang="en-US" dirty="0" err="1"/>
              <a:t>Labour</a:t>
            </a:r>
            <a:r>
              <a:rPr lang="en-US" dirty="0"/>
              <a:t> increases the efficiency and specialization of the worker. </a:t>
            </a:r>
          </a:p>
          <a:p>
            <a:pPr lvl="0"/>
            <a:r>
              <a:rPr lang="en-US" dirty="0"/>
              <a:t>For example, in a furniture industry, some workers are cutting the log of wood, some are finishing it, some are polishing and some are joining the parts. Combining all these work- a table becomes ready.</a:t>
            </a:r>
          </a:p>
        </p:txBody>
      </p:sp>
    </p:spTree>
    <p:extLst>
      <p:ext uri="{BB962C8B-B14F-4D97-AF65-F5344CB8AC3E}">
        <p14:creationId xmlns:p14="http://schemas.microsoft.com/office/powerpoint/2010/main" val="3656487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654F7-173D-1D17-FF34-734CA491A3FD}"/>
              </a:ext>
            </a:extLst>
          </p:cNvPr>
          <p:cNvSpPr>
            <a:spLocks noGrp="1"/>
          </p:cNvSpPr>
          <p:nvPr>
            <p:ph type="title"/>
          </p:nvPr>
        </p:nvSpPr>
        <p:spPr>
          <a:xfrm>
            <a:off x="838200" y="365125"/>
            <a:ext cx="10515600" cy="549275"/>
          </a:xfrm>
        </p:spPr>
        <p:txBody>
          <a:bodyPr>
            <a:normAutofit fontScale="90000"/>
          </a:bodyPr>
          <a:lstStyle/>
          <a:p>
            <a:r>
              <a:rPr lang="en-US" dirty="0"/>
              <a:t>Types of division of </a:t>
            </a:r>
            <a:r>
              <a:rPr lang="en-US" dirty="0" err="1"/>
              <a:t>labour</a:t>
            </a:r>
            <a:endParaRPr lang="en-US" dirty="0"/>
          </a:p>
        </p:txBody>
      </p:sp>
      <p:sp>
        <p:nvSpPr>
          <p:cNvPr id="3" name="Content Placeholder 2">
            <a:extLst>
              <a:ext uri="{FF2B5EF4-FFF2-40B4-BE49-F238E27FC236}">
                <a16:creationId xmlns:a16="http://schemas.microsoft.com/office/drawing/2014/main" id="{CB0136AE-EE27-3B5B-15BD-2497F8873D22}"/>
              </a:ext>
            </a:extLst>
          </p:cNvPr>
          <p:cNvSpPr>
            <a:spLocks noGrp="1"/>
          </p:cNvSpPr>
          <p:nvPr>
            <p:ph idx="1"/>
          </p:nvPr>
        </p:nvSpPr>
        <p:spPr>
          <a:xfrm>
            <a:off x="838200" y="1091381"/>
            <a:ext cx="10515600" cy="5085582"/>
          </a:xfrm>
        </p:spPr>
        <p:txBody>
          <a:bodyPr>
            <a:normAutofit lnSpcReduction="10000"/>
          </a:bodyPr>
          <a:lstStyle/>
          <a:p>
            <a:pPr marL="514350" indent="-514350">
              <a:buFont typeface="+mj-lt"/>
              <a:buAutoNum type="arabicPeriod"/>
            </a:pPr>
            <a:r>
              <a:rPr lang="en-US" b="1" dirty="0"/>
              <a:t>Simple division of </a:t>
            </a:r>
            <a:r>
              <a:rPr lang="en-US" b="1" dirty="0" err="1"/>
              <a:t>labour</a:t>
            </a:r>
            <a:endParaRPr lang="en-US" b="1" dirty="0"/>
          </a:p>
          <a:p>
            <a:pPr lvl="2"/>
            <a:r>
              <a:rPr lang="en-US" sz="2400" dirty="0"/>
              <a:t>Work is divided into basic tasks. </a:t>
            </a:r>
          </a:p>
          <a:p>
            <a:pPr lvl="2"/>
            <a:r>
              <a:rPr lang="en-US" sz="2400" dirty="0"/>
              <a:t>No need of Training and Skills.</a:t>
            </a:r>
          </a:p>
          <a:p>
            <a:pPr lvl="2"/>
            <a:r>
              <a:rPr lang="en-US" sz="2400" dirty="0"/>
              <a:t>A task is entirely completed by a group of person.</a:t>
            </a:r>
          </a:p>
          <a:p>
            <a:pPr lvl="2"/>
            <a:r>
              <a:rPr lang="en-US" sz="2400" dirty="0" err="1"/>
              <a:t>Eg</a:t>
            </a:r>
            <a:r>
              <a:rPr lang="en-US" sz="2400" dirty="0"/>
              <a:t>, in a farming family, one ploughs, one sows , one waters.</a:t>
            </a:r>
          </a:p>
          <a:p>
            <a:pPr marL="914400" lvl="2" indent="0">
              <a:buNone/>
            </a:pPr>
            <a:endParaRPr lang="en-US" sz="2800" dirty="0"/>
          </a:p>
          <a:p>
            <a:pPr marL="514350" indent="-514350">
              <a:buFont typeface="+mj-lt"/>
              <a:buAutoNum type="arabicPeriod"/>
            </a:pPr>
            <a:r>
              <a:rPr lang="en-US" b="1" dirty="0"/>
              <a:t>Occupational division of </a:t>
            </a:r>
            <a:r>
              <a:rPr lang="en-US" b="1" dirty="0" err="1"/>
              <a:t>Labour</a:t>
            </a:r>
            <a:endParaRPr lang="en-US" b="1" dirty="0"/>
          </a:p>
          <a:p>
            <a:pPr lvl="2"/>
            <a:r>
              <a:rPr lang="en-US" sz="2400" dirty="0"/>
              <a:t>If people are categorized according to their profession, it is called occupational division of </a:t>
            </a:r>
            <a:r>
              <a:rPr lang="en-US" sz="2400" dirty="0" err="1"/>
              <a:t>labour</a:t>
            </a:r>
            <a:r>
              <a:rPr lang="en-US" sz="2400" dirty="0"/>
              <a:t>. For example, doctor, farmer etc.</a:t>
            </a:r>
          </a:p>
          <a:p>
            <a:pPr marL="0" indent="0">
              <a:buNone/>
            </a:pPr>
            <a:endParaRPr lang="en-US" sz="2400" dirty="0"/>
          </a:p>
          <a:p>
            <a:pPr lvl="2"/>
            <a:endParaRPr lang="en-US" dirty="0"/>
          </a:p>
          <a:p>
            <a:pPr marL="914400" lvl="2" indent="0">
              <a:buNone/>
            </a:pPr>
            <a:endParaRPr lang="en-US" sz="2800" dirty="0"/>
          </a:p>
          <a:p>
            <a:pPr marL="914400" lvl="2" indent="0">
              <a:buNone/>
            </a:pPr>
            <a:r>
              <a:rPr lang="en-US" sz="2800" dirty="0"/>
              <a:t>	</a:t>
            </a:r>
          </a:p>
        </p:txBody>
      </p:sp>
    </p:spTree>
    <p:extLst>
      <p:ext uri="{BB962C8B-B14F-4D97-AF65-F5344CB8AC3E}">
        <p14:creationId xmlns:p14="http://schemas.microsoft.com/office/powerpoint/2010/main" val="2649736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C1296A-CC3E-4F40-5446-A7E248AC3F4B}"/>
              </a:ext>
            </a:extLst>
          </p:cNvPr>
          <p:cNvSpPr>
            <a:spLocks noGrp="1"/>
          </p:cNvSpPr>
          <p:nvPr>
            <p:ph idx="1"/>
          </p:nvPr>
        </p:nvSpPr>
        <p:spPr>
          <a:xfrm>
            <a:off x="838200" y="176981"/>
            <a:ext cx="10515600" cy="5999982"/>
          </a:xfrm>
        </p:spPr>
        <p:txBody>
          <a:bodyPr/>
          <a:lstStyle/>
          <a:p>
            <a:pPr marL="0" indent="0">
              <a:buNone/>
            </a:pPr>
            <a:r>
              <a:rPr lang="en-US" dirty="0"/>
              <a:t>3.    </a:t>
            </a:r>
            <a:r>
              <a:rPr lang="en-US" b="1" dirty="0"/>
              <a:t>Complex division of </a:t>
            </a:r>
            <a:r>
              <a:rPr lang="en-US" b="1" dirty="0" err="1"/>
              <a:t>labour</a:t>
            </a:r>
            <a:endParaRPr lang="en-US" b="1" dirty="0"/>
          </a:p>
          <a:p>
            <a:pPr lvl="2"/>
            <a:r>
              <a:rPr lang="en-US" sz="2400" dirty="0"/>
              <a:t> if a particular work is divided into different process and sub-processes for which a worker or group of workers is assigned, then it is called complex division of labor.</a:t>
            </a:r>
          </a:p>
          <a:p>
            <a:pPr lvl="2"/>
            <a:r>
              <a:rPr lang="en-US" sz="2400" dirty="0"/>
              <a:t>Here, skills and expertise needed</a:t>
            </a:r>
          </a:p>
          <a:p>
            <a:pPr lvl="2"/>
            <a:r>
              <a:rPr lang="en-US" sz="2400" dirty="0"/>
              <a:t>Tasks are specialized and interdependent</a:t>
            </a:r>
          </a:p>
          <a:p>
            <a:pPr lvl="2"/>
            <a:r>
              <a:rPr lang="en-US" sz="2400" dirty="0"/>
              <a:t>For example, in shoe manufacturing industry, different workers might be responsible for cutting leather, stitching , attaching soles etc.</a:t>
            </a:r>
          </a:p>
          <a:p>
            <a:pPr marL="514350" indent="-514350">
              <a:buAutoNum type="arabicPeriod" startAt="4"/>
            </a:pPr>
            <a:r>
              <a:rPr lang="en-US" b="1" dirty="0"/>
              <a:t>Geographical division of </a:t>
            </a:r>
            <a:r>
              <a:rPr lang="en-US" b="1" dirty="0" err="1"/>
              <a:t>labour</a:t>
            </a:r>
            <a:endParaRPr lang="en-US" b="1" dirty="0"/>
          </a:p>
          <a:p>
            <a:pPr lvl="2"/>
            <a:r>
              <a:rPr lang="en-US" sz="2400" dirty="0"/>
              <a:t>If some parts of a country are specializing in the production of some goods, it is called geographical division of </a:t>
            </a:r>
            <a:r>
              <a:rPr lang="en-US" sz="2400" dirty="0" err="1"/>
              <a:t>labour</a:t>
            </a:r>
            <a:r>
              <a:rPr lang="en-US" sz="2400" dirty="0"/>
              <a:t>. </a:t>
            </a:r>
          </a:p>
        </p:txBody>
      </p:sp>
    </p:spTree>
    <p:extLst>
      <p:ext uri="{BB962C8B-B14F-4D97-AF65-F5344CB8AC3E}">
        <p14:creationId xmlns:p14="http://schemas.microsoft.com/office/powerpoint/2010/main" val="1692533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BF33E-5888-B330-508C-07EDFED3EA9C}"/>
              </a:ext>
            </a:extLst>
          </p:cNvPr>
          <p:cNvSpPr>
            <a:spLocks noGrp="1"/>
          </p:cNvSpPr>
          <p:nvPr>
            <p:ph type="title"/>
          </p:nvPr>
        </p:nvSpPr>
        <p:spPr>
          <a:xfrm>
            <a:off x="838200" y="365126"/>
            <a:ext cx="10515600" cy="446036"/>
          </a:xfrm>
        </p:spPr>
        <p:txBody>
          <a:bodyPr>
            <a:normAutofit fontScale="90000"/>
          </a:bodyPr>
          <a:lstStyle/>
          <a:p>
            <a:r>
              <a:rPr lang="en-US" b="1" dirty="0"/>
              <a:t>Advantages of division of labor</a:t>
            </a:r>
          </a:p>
        </p:txBody>
      </p:sp>
      <p:sp>
        <p:nvSpPr>
          <p:cNvPr id="3" name="Content Placeholder 2">
            <a:extLst>
              <a:ext uri="{FF2B5EF4-FFF2-40B4-BE49-F238E27FC236}">
                <a16:creationId xmlns:a16="http://schemas.microsoft.com/office/drawing/2014/main" id="{F13CA8F1-4FE9-4325-2268-0D55B1FEA5A9}"/>
              </a:ext>
            </a:extLst>
          </p:cNvPr>
          <p:cNvSpPr>
            <a:spLocks noGrp="1"/>
          </p:cNvSpPr>
          <p:nvPr>
            <p:ph idx="1"/>
          </p:nvPr>
        </p:nvSpPr>
        <p:spPr>
          <a:xfrm>
            <a:off x="838200" y="811162"/>
            <a:ext cx="10515600" cy="5681712"/>
          </a:xfrm>
        </p:spPr>
        <p:txBody>
          <a:bodyPr>
            <a:normAutofit lnSpcReduction="10000"/>
          </a:bodyPr>
          <a:lstStyle/>
          <a:p>
            <a:pPr marL="514350" indent="-514350">
              <a:buFont typeface="+mj-lt"/>
              <a:buAutoNum type="arabicPeriod"/>
            </a:pPr>
            <a:r>
              <a:rPr lang="en-US" sz="2400" b="1" dirty="0"/>
              <a:t>Right person at right place</a:t>
            </a:r>
          </a:p>
          <a:p>
            <a:pPr marL="0" indent="0" algn="just">
              <a:buNone/>
            </a:pPr>
            <a:r>
              <a:rPr lang="en-US" sz="2400" dirty="0"/>
              <a:t>	Since </a:t>
            </a:r>
            <a:r>
              <a:rPr lang="en-US" sz="2400" dirty="0" err="1"/>
              <a:t>labourers</a:t>
            </a:r>
            <a:r>
              <a:rPr lang="en-US" sz="2400" dirty="0"/>
              <a:t> are assigned tasks according to their skills, expertise,  	knowledge and experience, it ensures right person at right place. Each 	person will get the job for which he/she is best suited.</a:t>
            </a:r>
          </a:p>
          <a:p>
            <a:pPr marL="457200" indent="-457200" algn="just">
              <a:buAutoNum type="arabicPeriod" startAt="2"/>
            </a:pPr>
            <a:r>
              <a:rPr lang="en-US" sz="2400" b="1" dirty="0"/>
              <a:t>Increase in production</a:t>
            </a:r>
          </a:p>
          <a:p>
            <a:pPr marL="0" indent="0" algn="just">
              <a:buNone/>
            </a:pPr>
            <a:r>
              <a:rPr lang="en-US" sz="2400" dirty="0"/>
              <a:t>	under division of labor, right person is at right place. This increases the 	efficiency and productivity of the workers which in turn increases 	production.</a:t>
            </a:r>
          </a:p>
          <a:p>
            <a:pPr marL="457200" indent="-457200" algn="just">
              <a:buAutoNum type="arabicPeriod" startAt="3"/>
            </a:pPr>
            <a:r>
              <a:rPr lang="en-US" sz="2400" b="1" dirty="0"/>
              <a:t>Higher quality</a:t>
            </a:r>
          </a:p>
          <a:p>
            <a:pPr marL="0" indent="0" algn="just">
              <a:buNone/>
            </a:pPr>
            <a:r>
              <a:rPr lang="en-US" sz="2400" dirty="0"/>
              <a:t>	specialization allows workers to become expert in a specific task which 	helps to improve the quality of product.</a:t>
            </a:r>
          </a:p>
          <a:p>
            <a:pPr marL="457200" indent="-457200" algn="just">
              <a:buAutoNum type="arabicPeriod" startAt="4"/>
            </a:pPr>
            <a:r>
              <a:rPr lang="en-US" sz="2400" b="1" dirty="0"/>
              <a:t>Time saving</a:t>
            </a:r>
          </a:p>
          <a:p>
            <a:pPr marL="0" indent="0" algn="just">
              <a:buNone/>
            </a:pPr>
            <a:r>
              <a:rPr lang="en-US" sz="2400" dirty="0"/>
              <a:t>	workers don’t need to switch between tasks, saving time and effort.</a:t>
            </a:r>
          </a:p>
          <a:p>
            <a:pPr marL="457200" indent="-457200" algn="just">
              <a:buAutoNum type="arabicPeriod" startAt="5"/>
            </a:pPr>
            <a:r>
              <a:rPr lang="en-US" sz="2400" b="1" dirty="0"/>
              <a:t>Encourages innovation</a:t>
            </a:r>
          </a:p>
          <a:p>
            <a:pPr marL="0" indent="0" algn="just">
              <a:buNone/>
            </a:pPr>
            <a:r>
              <a:rPr lang="en-US" sz="2400" dirty="0"/>
              <a:t>	repetition of work often lead to discovery of better methods and tools.</a:t>
            </a:r>
          </a:p>
          <a:p>
            <a:pPr marL="0" indent="0" algn="just">
              <a:buNone/>
            </a:pPr>
            <a:endParaRPr lang="en-US" sz="2400" dirty="0"/>
          </a:p>
        </p:txBody>
      </p:sp>
    </p:spTree>
    <p:extLst>
      <p:ext uri="{BB962C8B-B14F-4D97-AF65-F5344CB8AC3E}">
        <p14:creationId xmlns:p14="http://schemas.microsoft.com/office/powerpoint/2010/main" val="331090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F50E5F-B700-844F-FC7A-EDC7AD947C7B}"/>
              </a:ext>
            </a:extLst>
          </p:cNvPr>
          <p:cNvSpPr>
            <a:spLocks noGrp="1"/>
          </p:cNvSpPr>
          <p:nvPr>
            <p:ph idx="1"/>
          </p:nvPr>
        </p:nvSpPr>
        <p:spPr>
          <a:xfrm>
            <a:off x="838200" y="265471"/>
            <a:ext cx="10515600" cy="5911492"/>
          </a:xfrm>
        </p:spPr>
        <p:txBody>
          <a:bodyPr/>
          <a:lstStyle/>
          <a:p>
            <a:pPr marL="0" indent="0">
              <a:buNone/>
            </a:pPr>
            <a:r>
              <a:rPr lang="en-US" dirty="0"/>
              <a:t>6. </a:t>
            </a:r>
            <a:r>
              <a:rPr lang="en-US" b="1" dirty="0"/>
              <a:t>Reduce cost of production</a:t>
            </a:r>
          </a:p>
          <a:p>
            <a:pPr marL="0" indent="0">
              <a:buNone/>
            </a:pPr>
            <a:r>
              <a:rPr lang="en-US" dirty="0"/>
              <a:t>	Division of labor encourages specialization which in turn 	increases the labor efficiency and helps to reduce cost.	</a:t>
            </a:r>
          </a:p>
        </p:txBody>
      </p:sp>
    </p:spTree>
    <p:extLst>
      <p:ext uri="{BB962C8B-B14F-4D97-AF65-F5344CB8AC3E}">
        <p14:creationId xmlns:p14="http://schemas.microsoft.com/office/powerpoint/2010/main" val="1090893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B4A3C-268F-5F3D-D3BE-33F3FA8DF7F2}"/>
              </a:ext>
            </a:extLst>
          </p:cNvPr>
          <p:cNvSpPr>
            <a:spLocks noGrp="1"/>
          </p:cNvSpPr>
          <p:nvPr>
            <p:ph type="title"/>
          </p:nvPr>
        </p:nvSpPr>
        <p:spPr>
          <a:xfrm>
            <a:off x="838200" y="365126"/>
            <a:ext cx="10515600" cy="593520"/>
          </a:xfrm>
        </p:spPr>
        <p:txBody>
          <a:bodyPr>
            <a:normAutofit fontScale="90000"/>
          </a:bodyPr>
          <a:lstStyle/>
          <a:p>
            <a:r>
              <a:rPr lang="en-US" dirty="0"/>
              <a:t>Disadvantage of division of labor</a:t>
            </a:r>
          </a:p>
        </p:txBody>
      </p:sp>
      <p:sp>
        <p:nvSpPr>
          <p:cNvPr id="3" name="Content Placeholder 2">
            <a:extLst>
              <a:ext uri="{FF2B5EF4-FFF2-40B4-BE49-F238E27FC236}">
                <a16:creationId xmlns:a16="http://schemas.microsoft.com/office/drawing/2014/main" id="{8B60C496-63CC-3566-524C-3F97B509B04D}"/>
              </a:ext>
            </a:extLst>
          </p:cNvPr>
          <p:cNvSpPr>
            <a:spLocks noGrp="1"/>
          </p:cNvSpPr>
          <p:nvPr>
            <p:ph idx="1"/>
          </p:nvPr>
        </p:nvSpPr>
        <p:spPr>
          <a:xfrm>
            <a:off x="838200" y="958646"/>
            <a:ext cx="10515600" cy="5534228"/>
          </a:xfrm>
        </p:spPr>
        <p:txBody>
          <a:bodyPr>
            <a:normAutofit fontScale="70000" lnSpcReduction="20000"/>
          </a:bodyPr>
          <a:lstStyle/>
          <a:p>
            <a:pPr marL="514350" indent="-514350">
              <a:buFont typeface="+mj-lt"/>
              <a:buAutoNum type="arabicPeriod"/>
            </a:pPr>
            <a:r>
              <a:rPr lang="en-US" b="1" dirty="0"/>
              <a:t>Monotony and boredom</a:t>
            </a:r>
          </a:p>
          <a:p>
            <a:pPr marL="0" indent="0">
              <a:buNone/>
            </a:pPr>
            <a:r>
              <a:rPr lang="en-US" dirty="0"/>
              <a:t>	Under division of labor, a worker has to do the same job again and again. So the worker feel 	bored due to monotony of work.</a:t>
            </a:r>
          </a:p>
          <a:p>
            <a:pPr marL="514350" indent="-514350">
              <a:buAutoNum type="arabicPeriod" startAt="2"/>
            </a:pPr>
            <a:r>
              <a:rPr lang="en-US" b="1" dirty="0"/>
              <a:t>Loss of responsibility</a:t>
            </a:r>
          </a:p>
          <a:p>
            <a:pPr marL="0" indent="0">
              <a:buNone/>
            </a:pPr>
            <a:r>
              <a:rPr lang="en-US" dirty="0"/>
              <a:t>	Under division of labor workers are only responsible for their own work not for other part 	of the same work. No one takes the responsibility of the whole work if there is something 	wrong.</a:t>
            </a:r>
          </a:p>
          <a:p>
            <a:pPr marL="514350" indent="-514350">
              <a:buAutoNum type="arabicPeriod" startAt="3"/>
            </a:pPr>
            <a:r>
              <a:rPr lang="en-US" b="1" dirty="0"/>
              <a:t>Limited skill</a:t>
            </a:r>
          </a:p>
          <a:p>
            <a:pPr marL="0" indent="0">
              <a:buNone/>
            </a:pPr>
            <a:r>
              <a:rPr lang="en-US" dirty="0"/>
              <a:t>	The worker becomes expert only on a part of whole work. So skill will become limited.</a:t>
            </a:r>
          </a:p>
          <a:p>
            <a:pPr marL="0" indent="0">
              <a:buNone/>
            </a:pPr>
            <a:r>
              <a:rPr lang="en-US" dirty="0"/>
              <a:t>4. </a:t>
            </a:r>
            <a:r>
              <a:rPr lang="en-US" b="1" dirty="0"/>
              <a:t>Decrease in productivity of worker</a:t>
            </a:r>
          </a:p>
          <a:p>
            <a:pPr marL="0" indent="0">
              <a:buNone/>
            </a:pPr>
            <a:r>
              <a:rPr lang="en-US" dirty="0"/>
              <a:t>	Due to repeated task, it creates monotony and the workers may lose their interests in their 	job. This reduce the productivity of labor force.</a:t>
            </a:r>
          </a:p>
          <a:p>
            <a:pPr marL="514350" indent="-514350">
              <a:buAutoNum type="arabicPeriod" startAt="5"/>
            </a:pPr>
            <a:r>
              <a:rPr lang="en-US" b="1" dirty="0"/>
              <a:t>Increased dependence:</a:t>
            </a:r>
          </a:p>
          <a:p>
            <a:pPr marL="0" indent="0">
              <a:buNone/>
            </a:pPr>
            <a:r>
              <a:rPr lang="en-US"/>
              <a:t>	</a:t>
            </a:r>
            <a:r>
              <a:rPr lang="en-US" dirty="0"/>
              <a:t>W</a:t>
            </a:r>
            <a:r>
              <a:rPr lang="en-US"/>
              <a:t>hen </a:t>
            </a:r>
            <a:r>
              <a:rPr lang="en-US" dirty="0"/>
              <a:t>the production is split up into a number of processes and each part is performed by 	different workers, it may lead to over-dependence. For example, in readymade garment 	factory, if the man cutting cloth is lazy, the work of stitching, buttoning will suffer.</a:t>
            </a:r>
          </a:p>
          <a:p>
            <a:pPr marL="0" indent="0">
              <a:buNone/>
            </a:pPr>
            <a:r>
              <a:rPr lang="en-US" dirty="0"/>
              <a:t>	</a:t>
            </a:r>
          </a:p>
        </p:txBody>
      </p:sp>
    </p:spTree>
    <p:extLst>
      <p:ext uri="{BB962C8B-B14F-4D97-AF65-F5344CB8AC3E}">
        <p14:creationId xmlns:p14="http://schemas.microsoft.com/office/powerpoint/2010/main" val="20926204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635</Words>
  <Application>Microsoft Office PowerPoint</Application>
  <PresentationFormat>Widescreen</PresentationFormat>
  <Paragraphs>50</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                       Division of Labour </vt:lpstr>
      <vt:lpstr>Types of division of labour</vt:lpstr>
      <vt:lpstr>PowerPoint Presentation</vt:lpstr>
      <vt:lpstr>Advantages of division of labor</vt:lpstr>
      <vt:lpstr>PowerPoint Presentation</vt:lpstr>
      <vt:lpstr>Disadvantage of division of labor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22</cp:revision>
  <dcterms:created xsi:type="dcterms:W3CDTF">2025-06-24T12:25:36Z</dcterms:created>
  <dcterms:modified xsi:type="dcterms:W3CDTF">2025-06-25T14:12:19Z</dcterms:modified>
</cp:coreProperties>
</file>